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64" r:id="rId4"/>
    <p:sldId id="270" r:id="rId5"/>
    <p:sldId id="271" r:id="rId6"/>
    <p:sldId id="290" r:id="rId7"/>
    <p:sldId id="266" r:id="rId8"/>
    <p:sldId id="267" r:id="rId9"/>
    <p:sldId id="268" r:id="rId10"/>
    <p:sldId id="269" r:id="rId11"/>
    <p:sldId id="272" r:id="rId12"/>
    <p:sldId id="273" r:id="rId13"/>
    <p:sldId id="274" r:id="rId14"/>
    <p:sldId id="275" r:id="rId15"/>
    <p:sldId id="276" r:id="rId16"/>
    <p:sldId id="278" r:id="rId17"/>
    <p:sldId id="277" r:id="rId18"/>
    <p:sldId id="279" r:id="rId19"/>
    <p:sldId id="280" r:id="rId20"/>
    <p:sldId id="281" r:id="rId21"/>
    <p:sldId id="282" r:id="rId22"/>
    <p:sldId id="283" r:id="rId23"/>
    <p:sldId id="284" r:id="rId24"/>
    <p:sldId id="285" r:id="rId25"/>
    <p:sldId id="286" r:id="rId26"/>
    <p:sldId id="287" r:id="rId27"/>
    <p:sldId id="289" r:id="rId28"/>
    <p:sldId id="288" r:id="rId29"/>
    <p:sldId id="291" r:id="rId30"/>
    <p:sldId id="292" r:id="rId31"/>
    <p:sldId id="293" r:id="rId32"/>
    <p:sldId id="294" r:id="rId33"/>
    <p:sldId id="295" r:id="rId34"/>
    <p:sldId id="296" r:id="rId35"/>
    <p:sldId id="297" r:id="rId36"/>
    <p:sldId id="298" r:id="rId37"/>
    <p:sldId id="299" r:id="rId38"/>
    <p:sldId id="300" r:id="rId39"/>
    <p:sldId id="303" r:id="rId40"/>
    <p:sldId id="301" r:id="rId41"/>
    <p:sldId id="302" r:id="rId42"/>
    <p:sldId id="305" r:id="rId43"/>
    <p:sldId id="304" r:id="rId44"/>
    <p:sldId id="307" r:id="rId45"/>
    <p:sldId id="306" r:id="rId46"/>
    <p:sldId id="308" r:id="rId47"/>
    <p:sldId id="309" r:id="rId48"/>
    <p:sldId id="310" r:id="rId49"/>
    <p:sldId id="311" r:id="rId50"/>
    <p:sldId id="312" r:id="rId51"/>
    <p:sldId id="313" r:id="rId52"/>
    <p:sldId id="314" r:id="rId53"/>
    <p:sldId id="316" r:id="rId54"/>
    <p:sldId id="315" r:id="rId55"/>
    <p:sldId id="317" r:id="rId56"/>
    <p:sldId id="318" r:id="rId57"/>
    <p:sldId id="319" r:id="rId58"/>
    <p:sldId id="320" r:id="rId59"/>
    <p:sldId id="321" r:id="rId60"/>
    <p:sldId id="265"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20th Century Font" pitchFamily="2" charset="0"/>
        <a:ea typeface="+mn-ea"/>
        <a:cs typeface="+mn-cs"/>
      </a:defRPr>
    </a:lvl1pPr>
    <a:lvl2pPr marL="457200" algn="l" rtl="0" fontAlgn="base">
      <a:spcBef>
        <a:spcPct val="0"/>
      </a:spcBef>
      <a:spcAft>
        <a:spcPct val="0"/>
      </a:spcAft>
      <a:defRPr kern="1200">
        <a:solidFill>
          <a:schemeClr val="tx1"/>
        </a:solidFill>
        <a:latin typeface="20th Century Font" pitchFamily="2" charset="0"/>
        <a:ea typeface="+mn-ea"/>
        <a:cs typeface="+mn-cs"/>
      </a:defRPr>
    </a:lvl2pPr>
    <a:lvl3pPr marL="914400" algn="l" rtl="0" fontAlgn="base">
      <a:spcBef>
        <a:spcPct val="0"/>
      </a:spcBef>
      <a:spcAft>
        <a:spcPct val="0"/>
      </a:spcAft>
      <a:defRPr kern="1200">
        <a:solidFill>
          <a:schemeClr val="tx1"/>
        </a:solidFill>
        <a:latin typeface="20th Century Font" pitchFamily="2" charset="0"/>
        <a:ea typeface="+mn-ea"/>
        <a:cs typeface="+mn-cs"/>
      </a:defRPr>
    </a:lvl3pPr>
    <a:lvl4pPr marL="1371600" algn="l" rtl="0" fontAlgn="base">
      <a:spcBef>
        <a:spcPct val="0"/>
      </a:spcBef>
      <a:spcAft>
        <a:spcPct val="0"/>
      </a:spcAft>
      <a:defRPr kern="1200">
        <a:solidFill>
          <a:schemeClr val="tx1"/>
        </a:solidFill>
        <a:latin typeface="20th Century Font" pitchFamily="2" charset="0"/>
        <a:ea typeface="+mn-ea"/>
        <a:cs typeface="+mn-cs"/>
      </a:defRPr>
    </a:lvl4pPr>
    <a:lvl5pPr marL="1828800" algn="l" rtl="0" fontAlgn="base">
      <a:spcBef>
        <a:spcPct val="0"/>
      </a:spcBef>
      <a:spcAft>
        <a:spcPct val="0"/>
      </a:spcAft>
      <a:defRPr kern="1200">
        <a:solidFill>
          <a:schemeClr val="tx1"/>
        </a:solidFill>
        <a:latin typeface="20th Century Font" pitchFamily="2" charset="0"/>
        <a:ea typeface="+mn-ea"/>
        <a:cs typeface="+mn-cs"/>
      </a:defRPr>
    </a:lvl5pPr>
    <a:lvl6pPr marL="2286000" algn="l" defTabSz="914400" rtl="0" eaLnBrk="1" latinLnBrk="0" hangingPunct="1">
      <a:defRPr kern="1200">
        <a:solidFill>
          <a:schemeClr val="tx1"/>
        </a:solidFill>
        <a:latin typeface="20th Century Font" pitchFamily="2" charset="0"/>
        <a:ea typeface="+mn-ea"/>
        <a:cs typeface="+mn-cs"/>
      </a:defRPr>
    </a:lvl6pPr>
    <a:lvl7pPr marL="2743200" algn="l" defTabSz="914400" rtl="0" eaLnBrk="1" latinLnBrk="0" hangingPunct="1">
      <a:defRPr kern="1200">
        <a:solidFill>
          <a:schemeClr val="tx1"/>
        </a:solidFill>
        <a:latin typeface="20th Century Font" pitchFamily="2" charset="0"/>
        <a:ea typeface="+mn-ea"/>
        <a:cs typeface="+mn-cs"/>
      </a:defRPr>
    </a:lvl7pPr>
    <a:lvl8pPr marL="3200400" algn="l" defTabSz="914400" rtl="0" eaLnBrk="1" latinLnBrk="0" hangingPunct="1">
      <a:defRPr kern="1200">
        <a:solidFill>
          <a:schemeClr val="tx1"/>
        </a:solidFill>
        <a:latin typeface="20th Century Font" pitchFamily="2" charset="0"/>
        <a:ea typeface="+mn-ea"/>
        <a:cs typeface="+mn-cs"/>
      </a:defRPr>
    </a:lvl8pPr>
    <a:lvl9pPr marL="3657600" algn="l" defTabSz="914400" rtl="0" eaLnBrk="1" latinLnBrk="0" hangingPunct="1">
      <a:defRPr kern="1200">
        <a:solidFill>
          <a:schemeClr val="tx1"/>
        </a:solidFill>
        <a:latin typeface="20th Century Font" pitchFamily="2" charset="0"/>
        <a:ea typeface="+mn-ea"/>
        <a:cs typeface="+mn-cs"/>
      </a:defRPr>
    </a:lvl9pPr>
  </p:defaultTextStyle>
  <p:extLst>
    <p:ext uri="{521415D9-36F7-43E2-AB2F-B90AF26B5E84}">
      <p14:sectionLst xmlns:p14="http://schemas.microsoft.com/office/powerpoint/2010/main">
        <p14:section name="Default Section" id="{E8075DDB-0E5D-4347-9E5D-C10B9B53DE43}">
          <p14:sldIdLst>
            <p14:sldId id="256"/>
            <p14:sldId id="264"/>
            <p14:sldId id="270"/>
            <p14:sldId id="271"/>
            <p14:sldId id="290"/>
            <p14:sldId id="266"/>
            <p14:sldId id="267"/>
            <p14:sldId id="268"/>
            <p14:sldId id="269"/>
            <p14:sldId id="272"/>
            <p14:sldId id="273"/>
            <p14:sldId id="274"/>
            <p14:sldId id="275"/>
            <p14:sldId id="276"/>
            <p14:sldId id="278"/>
            <p14:sldId id="277"/>
            <p14:sldId id="279"/>
            <p14:sldId id="280"/>
            <p14:sldId id="281"/>
            <p14:sldId id="282"/>
            <p14:sldId id="283"/>
            <p14:sldId id="284"/>
            <p14:sldId id="285"/>
            <p14:sldId id="286"/>
            <p14:sldId id="287"/>
            <p14:sldId id="289"/>
            <p14:sldId id="288"/>
            <p14:sldId id="291"/>
            <p14:sldId id="292"/>
            <p14:sldId id="293"/>
            <p14:sldId id="294"/>
            <p14:sldId id="295"/>
            <p14:sldId id="296"/>
            <p14:sldId id="297"/>
            <p14:sldId id="298"/>
            <p14:sldId id="299"/>
            <p14:sldId id="300"/>
            <p14:sldId id="303"/>
            <p14:sldId id="301"/>
            <p14:sldId id="302"/>
            <p14:sldId id="305"/>
            <p14:sldId id="304"/>
            <p14:sldId id="307"/>
            <p14:sldId id="306"/>
            <p14:sldId id="308"/>
            <p14:sldId id="309"/>
            <p14:sldId id="310"/>
            <p14:sldId id="311"/>
            <p14:sldId id="312"/>
            <p14:sldId id="313"/>
            <p14:sldId id="314"/>
            <p14:sldId id="316"/>
            <p14:sldId id="315"/>
            <p14:sldId id="317"/>
            <p14:sldId id="318"/>
            <p14:sldId id="319"/>
            <p14:sldId id="320"/>
            <p14:sldId id="321"/>
          </p14:sldIdLst>
        </p14:section>
        <p14:section name="Untitled Section" id="{2378254A-35C7-43EB-9F56-073BE751C860}">
          <p14:sldIdLst>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0066FF"/>
    <a:srgbClr val="FF6600"/>
    <a:srgbClr val="6600FF"/>
    <a:srgbClr val="000066"/>
    <a:srgbClr val="080808"/>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71" autoAdjust="0"/>
    <p:restoredTop sz="94660"/>
  </p:normalViewPr>
  <p:slideViewPr>
    <p:cSldViewPr>
      <p:cViewPr varScale="1">
        <p:scale>
          <a:sx n="71" d="100"/>
          <a:sy n="71" d="100"/>
        </p:scale>
        <p:origin x="1027"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2667000"/>
            <a:ext cx="9144000" cy="552450"/>
          </a:xfrm>
        </p:spPr>
        <p:txBody>
          <a:bodyPr/>
          <a:lstStyle>
            <a:lvl1pPr algn="ctr">
              <a:defRPr sz="4800">
                <a:ln cmpd="sng">
                  <a:solidFill>
                    <a:schemeClr val="tx1"/>
                  </a:solidFill>
                </a:ln>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11267" name="Rectangle 3"/>
          <p:cNvSpPr>
            <a:spLocks noGrp="1" noChangeArrowheads="1"/>
          </p:cNvSpPr>
          <p:nvPr>
            <p:ph type="subTitle" idx="1"/>
          </p:nvPr>
        </p:nvSpPr>
        <p:spPr>
          <a:xfrm>
            <a:off x="0" y="3276600"/>
            <a:ext cx="9144000" cy="381000"/>
          </a:xfrm>
        </p:spPr>
        <p:txBody>
          <a:bodyPr/>
          <a:lstStyle>
            <a:lvl1pPr marL="0" indent="0" algn="ctr">
              <a:defRPr/>
            </a:lvl1pPr>
          </a:lstStyle>
          <a:p>
            <a:r>
              <a:rPr lang="en-US" smtClean="0"/>
              <a:t>Click to edit Master subtitle style</a:t>
            </a:r>
            <a:endParaRPr lang="en-US"/>
          </a:p>
        </p:txBody>
      </p:sp>
      <p:sp>
        <p:nvSpPr>
          <p:cNvPr id="11268" name="Rectangle 4"/>
          <p:cNvSpPr>
            <a:spLocks noGrp="1" noChangeArrowheads="1"/>
          </p:cNvSpPr>
          <p:nvPr>
            <p:ph type="dt" sz="half" idx="2"/>
          </p:nvPr>
        </p:nvSpPr>
        <p:spPr>
          <a:xfrm>
            <a:off x="0" y="6689725"/>
            <a:ext cx="2133600" cy="168275"/>
          </a:xfrm>
        </p:spPr>
        <p:txBody>
          <a:bodyPr/>
          <a:lstStyle>
            <a:lvl1pPr>
              <a:defRPr b="0">
                <a:latin typeface="Arial Black" pitchFamily="34" charset="0"/>
              </a:defRPr>
            </a:lvl1pPr>
          </a:lstStyle>
          <a:p>
            <a:endParaRPr lang="en-US"/>
          </a:p>
        </p:txBody>
      </p:sp>
      <p:sp>
        <p:nvSpPr>
          <p:cNvPr id="11269" name="Rectangle 5"/>
          <p:cNvSpPr>
            <a:spLocks noGrp="1" noChangeArrowheads="1"/>
          </p:cNvSpPr>
          <p:nvPr>
            <p:ph type="ftr" sz="quarter" idx="3"/>
          </p:nvPr>
        </p:nvSpPr>
        <p:spPr/>
        <p:txBody>
          <a:bodyPr/>
          <a:lstStyle>
            <a:lvl1pPr>
              <a:defRPr b="0">
                <a:latin typeface="Arial Black" pitchFamily="34" charset="0"/>
              </a:defRPr>
            </a:lvl1pPr>
          </a:lstStyle>
          <a:p>
            <a:endParaRPr lang="en-US"/>
          </a:p>
        </p:txBody>
      </p:sp>
      <p:sp>
        <p:nvSpPr>
          <p:cNvPr id="11270" name="Rectangle 6"/>
          <p:cNvSpPr>
            <a:spLocks noGrp="1" noChangeArrowheads="1"/>
          </p:cNvSpPr>
          <p:nvPr>
            <p:ph type="sldNum" sz="quarter" idx="4"/>
          </p:nvPr>
        </p:nvSpPr>
        <p:spPr>
          <a:xfrm>
            <a:off x="7010400" y="6689725"/>
            <a:ext cx="2133600" cy="168275"/>
          </a:xfrm>
        </p:spPr>
        <p:txBody>
          <a:bodyPr/>
          <a:lstStyle>
            <a:lvl1pPr>
              <a:defRPr b="0">
                <a:latin typeface="Arial Black" pitchFamily="34" charset="0"/>
              </a:defRPr>
            </a:lvl1pPr>
          </a:lstStyle>
          <a:p>
            <a:fld id="{965A50E8-66C7-4CA4-B164-8DB55A97DA9C}" type="slidenum">
              <a:rPr lang="en-US"/>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F81791-1B55-45C5-A764-481564CDF2F0}" type="slidenum">
              <a:rPr lang="en-US"/>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AF0FC3-321F-417B-AAFF-F50494764A6F}" type="slidenum">
              <a:rPr lang="en-US"/>
              <a:pPr/>
              <a:t>‹#›</a:t>
            </a:fld>
            <a:endParaRPr lang="en-US"/>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72200" y="381000"/>
            <a:ext cx="1676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C6F885-9346-4384-A8D5-0D0BF5928F9A}" type="slidenum">
              <a:rPr lang="en-US"/>
              <a:pPr/>
              <a:t>‹#›</a:t>
            </a:fld>
            <a:endParaRPr lang="en-US"/>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838200"/>
            <a:ext cx="4114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114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661150"/>
            <a:ext cx="2133600" cy="196850"/>
          </a:xfrm>
        </p:spPr>
        <p:txBody>
          <a:bodyPr/>
          <a:lstStyle>
            <a:lvl1pPr>
              <a:defRPr/>
            </a:lvl1pPr>
          </a:lstStyle>
          <a:p>
            <a:endParaRPr lang="en-US"/>
          </a:p>
        </p:txBody>
      </p:sp>
      <p:sp>
        <p:nvSpPr>
          <p:cNvPr id="6" name="Footer Placeholder 5"/>
          <p:cNvSpPr>
            <a:spLocks noGrp="1"/>
          </p:cNvSpPr>
          <p:nvPr>
            <p:ph type="ftr" sz="quarter" idx="11"/>
          </p:nvPr>
        </p:nvSpPr>
        <p:spPr>
          <a:xfrm>
            <a:off x="3124200" y="6689725"/>
            <a:ext cx="2895600" cy="168275"/>
          </a:xfrm>
        </p:spPr>
        <p:txBody>
          <a:bodyPr/>
          <a:lstStyle>
            <a:lvl1pPr>
              <a:defRPr/>
            </a:lvl1pPr>
          </a:lstStyle>
          <a:p>
            <a:endParaRPr lang="en-US"/>
          </a:p>
        </p:txBody>
      </p:sp>
      <p:sp>
        <p:nvSpPr>
          <p:cNvPr id="7" name="Slide Number Placeholder 6"/>
          <p:cNvSpPr>
            <a:spLocks noGrp="1"/>
          </p:cNvSpPr>
          <p:nvPr>
            <p:ph type="sldNum" sz="quarter" idx="12"/>
          </p:nvPr>
        </p:nvSpPr>
        <p:spPr>
          <a:xfrm>
            <a:off x="7010400" y="6689725"/>
            <a:ext cx="2133600" cy="136525"/>
          </a:xfrm>
        </p:spPr>
        <p:txBody>
          <a:bodyPr/>
          <a:lstStyle>
            <a:lvl1pPr>
              <a:defRPr/>
            </a:lvl1pPr>
          </a:lstStyle>
          <a:p>
            <a:fld id="{DC2FF248-304B-4269-96A6-CD0309379EC5}" type="slidenum">
              <a:rPr lang="en-US"/>
              <a:pPr/>
              <a:t>‹#›</a:t>
            </a:fld>
            <a:endParaRPr lang="en-US"/>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381000"/>
            <a:ext cx="8382000" cy="457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8382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8382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6576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6576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0" y="6661150"/>
            <a:ext cx="2133600" cy="196850"/>
          </a:xfrm>
        </p:spPr>
        <p:txBody>
          <a:bodyPr/>
          <a:lstStyle>
            <a:lvl1pPr>
              <a:defRPr/>
            </a:lvl1pPr>
          </a:lstStyle>
          <a:p>
            <a:endParaRPr lang="en-US"/>
          </a:p>
        </p:txBody>
      </p:sp>
      <p:sp>
        <p:nvSpPr>
          <p:cNvPr id="8" name="Footer Placeholder 7"/>
          <p:cNvSpPr>
            <a:spLocks noGrp="1"/>
          </p:cNvSpPr>
          <p:nvPr>
            <p:ph type="ftr" sz="quarter" idx="11"/>
          </p:nvPr>
        </p:nvSpPr>
        <p:spPr>
          <a:xfrm>
            <a:off x="3124200" y="6689725"/>
            <a:ext cx="2895600" cy="168275"/>
          </a:xfrm>
        </p:spPr>
        <p:txBody>
          <a:bodyPr/>
          <a:lstStyle>
            <a:lvl1pPr>
              <a:defRPr/>
            </a:lvl1pPr>
          </a:lstStyle>
          <a:p>
            <a:endParaRPr lang="en-US"/>
          </a:p>
        </p:txBody>
      </p:sp>
      <p:sp>
        <p:nvSpPr>
          <p:cNvPr id="9" name="Slide Number Placeholder 8"/>
          <p:cNvSpPr>
            <a:spLocks noGrp="1"/>
          </p:cNvSpPr>
          <p:nvPr>
            <p:ph type="sldNum" sz="quarter" idx="12"/>
          </p:nvPr>
        </p:nvSpPr>
        <p:spPr>
          <a:xfrm>
            <a:off x="7010400" y="6689725"/>
            <a:ext cx="2133600" cy="136525"/>
          </a:xfrm>
        </p:spPr>
        <p:txBody>
          <a:bodyPr/>
          <a:lstStyle>
            <a:lvl1pPr>
              <a:defRPr/>
            </a:lvl1pPr>
          </a:lstStyle>
          <a:p>
            <a:fld id="{6CD785CE-38B9-4E74-935B-04B73D917BFE}" type="slidenum">
              <a:rPr lang="en-US"/>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9DD760-A22C-441D-99DC-6F1C4C0943AA}" type="slidenum">
              <a:rPr lang="en-US"/>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43125"/>
            <a:ext cx="7772400" cy="1362075"/>
          </a:xfrm>
        </p:spPr>
        <p:txBody>
          <a:bodyPr anchor="t"/>
          <a:lstStyle>
            <a:lvl1pPr algn="ctr">
              <a:defRPr lang="en-US" sz="4800" dirty="0" smtClean="0">
                <a:ln cmpd="sng">
                  <a:solidFill>
                    <a:schemeClr val="tx1"/>
                  </a:solidFill>
                </a:ln>
                <a:solidFill>
                  <a:schemeClr val="bg1"/>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5721FE-3422-41A8-B7B3-BCDDE74ED9A0}" type="slidenum">
              <a:rPr lang="en-US"/>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295400"/>
            <a:ext cx="3200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200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8D451D-359A-43DB-B681-B29FDF0D4610}" type="slidenum">
              <a:rPr lang="en-US"/>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0B77DC6-A8DD-4286-8A88-DF0FD9141D9E}" type="slidenum">
              <a:rPr lang="en-US"/>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ACEBC6A-ADB2-40AE-982D-A19553501F7D}" type="slidenum">
              <a:rPr lang="en-US"/>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B3348B-F233-4814-A17B-3F42AEB7EA32}" type="slidenum">
              <a:rPr lang="en-US"/>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B3348B-F233-4814-A17B-3F42AEB7EA32}" type="slidenum">
              <a:rPr lang="en-US"/>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2093913" cy="10096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19200"/>
            <a:ext cx="4273550" cy="490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2286000"/>
            <a:ext cx="2093913" cy="3840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91F54B-7AE9-4CF1-B300-23CD7DF4D42A}" type="slidenum">
              <a:rPr lang="en-US"/>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685800"/>
            <a:ext cx="830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1295400" y="1371600"/>
            <a:ext cx="655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0" y="66611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b="1">
                <a:solidFill>
                  <a:schemeClr val="bg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6897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b="1">
                <a:solidFill>
                  <a:schemeClr val="bg1"/>
                </a:solidFill>
                <a:latin typeface="+mn-lt"/>
              </a:defRPr>
            </a:lvl1pPr>
          </a:lstStyle>
          <a:p>
            <a:endParaRPr lang="en-US"/>
          </a:p>
        </p:txBody>
      </p:sp>
      <p:sp>
        <p:nvSpPr>
          <p:cNvPr id="1030" name="Rectangle 6"/>
          <p:cNvSpPr>
            <a:spLocks noGrp="1" noChangeArrowheads="1"/>
          </p:cNvSpPr>
          <p:nvPr>
            <p:ph type="sldNum" sz="quarter" idx="4"/>
          </p:nvPr>
        </p:nvSpPr>
        <p:spPr bwMode="auto">
          <a:xfrm>
            <a:off x="7010400" y="66897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solidFill>
                  <a:schemeClr val="bg1"/>
                </a:solidFill>
                <a:latin typeface="+mn-lt"/>
              </a:defRPr>
            </a:lvl1pPr>
          </a:lstStyle>
          <a:p>
            <a:fld id="{EA125C66-FD94-4C83-9B7C-9FA556A1D8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2" r:id="rId8"/>
    <p:sldLayoutId id="2147483656" r:id="rId9"/>
    <p:sldLayoutId id="2147483657" r:id="rId10"/>
    <p:sldLayoutId id="2147483658" r:id="rId11"/>
    <p:sldLayoutId id="2147483659" r:id="rId12"/>
    <p:sldLayoutId id="2147483660" r:id="rId13"/>
    <p:sldLayoutId id="2147483661" r:id="rId14"/>
  </p:sldLayoutIdLst>
  <p:transition spd="med">
    <p:fade thruBlk="1"/>
  </p:transition>
  <p:txStyles>
    <p:title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p:titleStyle>
    <p:body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animationfactory.co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VISUAL ARTS</a:t>
            </a:r>
            <a:endParaRPr lang="en-US" dirty="0"/>
          </a:p>
        </p:txBody>
      </p:sp>
      <p:sp>
        <p:nvSpPr>
          <p:cNvPr id="7" name="Subtitle 6"/>
          <p:cNvSpPr>
            <a:spLocks noGrp="1"/>
          </p:cNvSpPr>
          <p:nvPr>
            <p:ph type="subTitle" idx="1"/>
          </p:nvPr>
        </p:nvSpPr>
        <p:spPr/>
        <p:txBody>
          <a:bodyPr/>
          <a:lstStyle/>
          <a:p>
            <a:r>
              <a:rPr lang="en-US" dirty="0" smtClean="0"/>
              <a:t>Kindergarten-Sixth Grade</a:t>
            </a:r>
          </a:p>
          <a:p>
            <a:r>
              <a:rPr lang="en-US" dirty="0">
                <a:solidFill>
                  <a:schemeClr val="tx1"/>
                </a:solidFill>
              </a:rPr>
              <a:t>Standards, Vocabulary, Content &amp; Language Objectives &amp; Lessons/Activities</a:t>
            </a:r>
            <a:endParaRPr lang="en-US" dirty="0">
              <a:solidFill>
                <a:schemeClr val="tx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Kindergarten</a:t>
            </a:r>
            <a:endParaRPr lang="en-US" dirty="0"/>
          </a:p>
        </p:txBody>
      </p:sp>
      <p:sp>
        <p:nvSpPr>
          <p:cNvPr id="3" name="Content Placeholder 2"/>
          <p:cNvSpPr>
            <a:spLocks noGrp="1"/>
          </p:cNvSpPr>
          <p:nvPr>
            <p:ph idx="1"/>
          </p:nvPr>
        </p:nvSpPr>
        <p:spPr/>
        <p:txBody>
          <a:bodyPr/>
          <a:lstStyle/>
          <a:p>
            <a:r>
              <a:rPr lang="en-US" dirty="0" smtClean="0"/>
              <a:t>Vocabulary</a:t>
            </a:r>
          </a:p>
          <a:p>
            <a:pPr>
              <a:buFont typeface="Arial" panose="020B0604020202020204" pitchFamily="34" charset="0"/>
              <a:buChar char="•"/>
            </a:pPr>
            <a:r>
              <a:rPr lang="en-US" dirty="0"/>
              <a:t>line</a:t>
            </a:r>
          </a:p>
          <a:p>
            <a:pPr>
              <a:buFont typeface="Arial" panose="020B0604020202020204" pitchFamily="34" charset="0"/>
              <a:buChar char="•"/>
            </a:pPr>
            <a:r>
              <a:rPr lang="en-US" dirty="0"/>
              <a:t>straight</a:t>
            </a:r>
          </a:p>
          <a:p>
            <a:pPr>
              <a:buFont typeface="Arial" panose="020B0604020202020204" pitchFamily="34" charset="0"/>
              <a:buChar char="•"/>
            </a:pPr>
            <a:r>
              <a:rPr lang="en-US" dirty="0"/>
              <a:t>zigzag</a:t>
            </a:r>
          </a:p>
          <a:p>
            <a:pPr>
              <a:buFont typeface="Arial" panose="020B0604020202020204" pitchFamily="34" charset="0"/>
              <a:buChar char="•"/>
            </a:pPr>
            <a:r>
              <a:rPr lang="en-US" dirty="0"/>
              <a:t>scribble</a:t>
            </a:r>
          </a:p>
          <a:p>
            <a:pPr>
              <a:buFont typeface="Arial" panose="020B0604020202020204" pitchFamily="34" charset="0"/>
              <a:buChar char="•"/>
            </a:pPr>
            <a:r>
              <a:rPr lang="en-US" dirty="0"/>
              <a:t>curved</a:t>
            </a:r>
          </a:p>
          <a:p>
            <a:pPr>
              <a:buFont typeface="Arial" panose="020B0604020202020204" pitchFamily="34" charset="0"/>
              <a:buChar char="•"/>
            </a:pPr>
            <a:r>
              <a:rPr lang="en-US" dirty="0"/>
              <a:t>curled</a:t>
            </a:r>
          </a:p>
          <a:p>
            <a:pPr>
              <a:buFont typeface="Arial" panose="020B0604020202020204" pitchFamily="34" charset="0"/>
              <a:buChar char="•"/>
            </a:pPr>
            <a:r>
              <a:rPr lang="en-US" dirty="0" smtClean="0"/>
              <a:t>thick</a:t>
            </a:r>
            <a:endParaRPr lang="en-US" dirty="0"/>
          </a:p>
        </p:txBody>
      </p:sp>
    </p:spTree>
    <p:extLst>
      <p:ext uri="{BB962C8B-B14F-4D97-AF65-F5344CB8AC3E}">
        <p14:creationId xmlns:p14="http://schemas.microsoft.com/office/powerpoint/2010/main" val="685422149"/>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Kindergarten</a:t>
            </a:r>
            <a:endParaRPr lang="en-US" dirty="0"/>
          </a:p>
        </p:txBody>
      </p:sp>
      <p:sp>
        <p:nvSpPr>
          <p:cNvPr id="3" name="Content Placeholder 2"/>
          <p:cNvSpPr>
            <a:spLocks noGrp="1"/>
          </p:cNvSpPr>
          <p:nvPr>
            <p:ph idx="1"/>
          </p:nvPr>
        </p:nvSpPr>
        <p:spPr/>
        <p:txBody>
          <a:bodyPr/>
          <a:lstStyle/>
          <a:p>
            <a:r>
              <a:rPr lang="en-US" dirty="0" smtClean="0"/>
              <a:t>Vocabulary</a:t>
            </a:r>
          </a:p>
          <a:p>
            <a:pPr>
              <a:buFont typeface="Arial" panose="020B0604020202020204" pitchFamily="34" charset="0"/>
              <a:buChar char="•"/>
            </a:pPr>
            <a:r>
              <a:rPr lang="en-US" dirty="0" smtClean="0"/>
              <a:t>thin</a:t>
            </a:r>
            <a:endParaRPr lang="en-US" dirty="0"/>
          </a:p>
          <a:p>
            <a:pPr>
              <a:buFont typeface="Arial" panose="020B0604020202020204" pitchFamily="34" charset="0"/>
              <a:buChar char="•"/>
            </a:pPr>
            <a:r>
              <a:rPr lang="en-US" dirty="0"/>
              <a:t>vertical</a:t>
            </a:r>
          </a:p>
          <a:p>
            <a:pPr>
              <a:buFont typeface="Arial" panose="020B0604020202020204" pitchFamily="34" charset="0"/>
              <a:buChar char="•"/>
            </a:pPr>
            <a:r>
              <a:rPr lang="en-US" dirty="0"/>
              <a:t>smooth</a:t>
            </a:r>
          </a:p>
          <a:p>
            <a:pPr>
              <a:buFont typeface="Arial" panose="020B0604020202020204" pitchFamily="34" charset="0"/>
              <a:buChar char="•"/>
            </a:pPr>
            <a:r>
              <a:rPr lang="en-US" dirty="0"/>
              <a:t>rough</a:t>
            </a:r>
          </a:p>
          <a:p>
            <a:pPr>
              <a:buFont typeface="Arial" panose="020B0604020202020204" pitchFamily="34" charset="0"/>
              <a:buChar char="•"/>
            </a:pPr>
            <a:r>
              <a:rPr lang="en-US" dirty="0"/>
              <a:t>horizontal</a:t>
            </a:r>
          </a:p>
          <a:p>
            <a:pPr>
              <a:buFont typeface="Arial" panose="020B0604020202020204" pitchFamily="34" charset="0"/>
              <a:buChar char="•"/>
            </a:pPr>
            <a:r>
              <a:rPr lang="en-US" dirty="0"/>
              <a:t>vertical</a:t>
            </a:r>
          </a:p>
          <a:p>
            <a:pPr>
              <a:buFont typeface="Arial" panose="020B0604020202020204" pitchFamily="34" charset="0"/>
              <a:buChar char="•"/>
            </a:pPr>
            <a:r>
              <a:rPr lang="en-US" dirty="0"/>
              <a:t>diagonal</a:t>
            </a:r>
          </a:p>
          <a:p>
            <a:endParaRPr lang="en-US" dirty="0"/>
          </a:p>
        </p:txBody>
      </p:sp>
    </p:spTree>
    <p:extLst>
      <p:ext uri="{BB962C8B-B14F-4D97-AF65-F5344CB8AC3E}">
        <p14:creationId xmlns:p14="http://schemas.microsoft.com/office/powerpoint/2010/main" val="1519557612"/>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Kindergarten</a:t>
            </a:r>
            <a:endParaRPr lang="en-US" dirty="0"/>
          </a:p>
        </p:txBody>
      </p:sp>
      <p:sp>
        <p:nvSpPr>
          <p:cNvPr id="3" name="Content Placeholder 2"/>
          <p:cNvSpPr>
            <a:spLocks noGrp="1"/>
          </p:cNvSpPr>
          <p:nvPr>
            <p:ph idx="1"/>
          </p:nvPr>
        </p:nvSpPr>
        <p:spPr/>
        <p:txBody>
          <a:bodyPr/>
          <a:lstStyle/>
          <a:p>
            <a:r>
              <a:rPr lang="en-US" dirty="0" smtClean="0"/>
              <a:t>Lessons/Activities</a:t>
            </a:r>
          </a:p>
          <a:p>
            <a:pPr>
              <a:buFont typeface="Arial" panose="020B0604020202020204" pitchFamily="34" charset="0"/>
              <a:buChar char="•"/>
            </a:pPr>
            <a:r>
              <a:rPr lang="en-US" dirty="0"/>
              <a:t>Identify straight and curved lines in picture books or artworks.</a:t>
            </a:r>
          </a:p>
          <a:p>
            <a:pPr>
              <a:buFont typeface="Arial" panose="020B0604020202020204" pitchFamily="34" charset="0"/>
              <a:buChar char="•"/>
            </a:pPr>
            <a:r>
              <a:rPr lang="en-US" dirty="0"/>
              <a:t>Scribble freely with pencils, pens, markers or crayons</a:t>
            </a:r>
          </a:p>
          <a:p>
            <a:pPr>
              <a:buFont typeface="Arial" panose="020B0604020202020204" pitchFamily="34" charset="0"/>
              <a:buChar char="•"/>
            </a:pPr>
            <a:r>
              <a:rPr lang="en-US" dirty="0" smtClean="0"/>
              <a:t>Doodles </a:t>
            </a:r>
            <a:r>
              <a:rPr lang="en-US" dirty="0"/>
              <a:t>- Make lines that are horizontal (asleep), vertical (standing up), and diagonal (falling) Visual thinking/Emotional lines – communicate happy, sad…</a:t>
            </a:r>
          </a:p>
          <a:p>
            <a:r>
              <a:rPr lang="en-US" dirty="0" smtClean="0"/>
              <a:t></a:t>
            </a:r>
            <a:endParaRPr lang="en-US" dirty="0"/>
          </a:p>
        </p:txBody>
      </p:sp>
    </p:spTree>
    <p:extLst>
      <p:ext uri="{BB962C8B-B14F-4D97-AF65-F5344CB8AC3E}">
        <p14:creationId xmlns:p14="http://schemas.microsoft.com/office/powerpoint/2010/main" val="2973327527"/>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http://www.kinderart.com/drawing/drawex.shtml</a:t>
            </a:r>
          </a:p>
          <a:p>
            <a:pPr>
              <a:buFont typeface="Arial" panose="020B0604020202020204" pitchFamily="34" charset="0"/>
              <a:buChar char="•"/>
            </a:pPr>
            <a:r>
              <a:rPr lang="en-US" dirty="0" smtClean="0"/>
              <a:t>Watch </a:t>
            </a:r>
            <a:r>
              <a:rPr lang="en-US" dirty="0"/>
              <a:t>Harold and the Purple Crayon or read the book by Crocket Johnson</a:t>
            </a:r>
          </a:p>
          <a:p>
            <a:pPr>
              <a:buFont typeface="Arial" panose="020B0604020202020204" pitchFamily="34" charset="0"/>
              <a:buChar char="•"/>
            </a:pPr>
            <a:r>
              <a:rPr lang="en-US" dirty="0" smtClean="0"/>
              <a:t> </a:t>
            </a:r>
            <a:r>
              <a:rPr lang="en-US" dirty="0"/>
              <a:t>Arrange different objects in a line, going from small to big</a:t>
            </a:r>
          </a:p>
          <a:p>
            <a:pPr>
              <a:buFont typeface="Arial" panose="020B0604020202020204" pitchFamily="34" charset="0"/>
              <a:buChar char="•"/>
            </a:pPr>
            <a:r>
              <a:rPr lang="en-US" dirty="0" smtClean="0"/>
              <a:t>Draw </a:t>
            </a:r>
            <a:r>
              <a:rPr lang="en-US" dirty="0"/>
              <a:t>a story using stick figures. Show and tell your story to someone else</a:t>
            </a:r>
            <a:r>
              <a:rPr lang="en-US" dirty="0" smtClean="0"/>
              <a:t>.</a:t>
            </a:r>
          </a:p>
          <a:p>
            <a:pPr>
              <a:buFont typeface="Arial" panose="020B0604020202020204" pitchFamily="34" charset="0"/>
              <a:buChar char="•"/>
            </a:pPr>
            <a:r>
              <a:rPr lang="en-US" dirty="0" smtClean="0"/>
              <a:t>While </a:t>
            </a:r>
            <a:r>
              <a:rPr lang="en-US" dirty="0"/>
              <a:t>listening to music, spontaneously draw what is heard.</a:t>
            </a:r>
          </a:p>
          <a:p>
            <a:endParaRPr lang="en-US" dirty="0"/>
          </a:p>
        </p:txBody>
      </p:sp>
    </p:spTree>
    <p:extLst>
      <p:ext uri="{BB962C8B-B14F-4D97-AF65-F5344CB8AC3E}">
        <p14:creationId xmlns:p14="http://schemas.microsoft.com/office/powerpoint/2010/main" val="3033895501"/>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Kindergarte</a:t>
            </a:r>
            <a:r>
              <a:rPr lang="en-US" dirty="0"/>
              <a:t>n</a:t>
            </a:r>
          </a:p>
        </p:txBody>
      </p:sp>
      <p:sp>
        <p:nvSpPr>
          <p:cNvPr id="3" name="Content Placeholder 2"/>
          <p:cNvSpPr>
            <a:spLocks noGrp="1"/>
          </p:cNvSpPr>
          <p:nvPr>
            <p:ph idx="1"/>
          </p:nvPr>
        </p:nvSpPr>
        <p:spPr/>
        <p:txBody>
          <a:bodyPr/>
          <a:lstStyle/>
          <a:p>
            <a:r>
              <a:rPr lang="en-US" dirty="0" smtClean="0"/>
              <a:t>Additional Resources</a:t>
            </a:r>
          </a:p>
          <a:p>
            <a:pPr>
              <a:buFont typeface="Arial" panose="020B0604020202020204" pitchFamily="34" charset="0"/>
              <a:buChar char="•"/>
            </a:pPr>
            <a:r>
              <a:rPr lang="en-US" dirty="0"/>
              <a:t>Elementary Visual Arts GSD books &amp; videos available for check out</a:t>
            </a:r>
          </a:p>
          <a:p>
            <a:pPr>
              <a:buFont typeface="Arial" panose="020B0604020202020204" pitchFamily="34" charset="0"/>
              <a:buChar char="•"/>
            </a:pPr>
            <a:r>
              <a:rPr lang="en-US" dirty="0" smtClean="0"/>
              <a:t>Kindergarten </a:t>
            </a:r>
            <a:r>
              <a:rPr lang="en-US" dirty="0"/>
              <a:t>art lessons</a:t>
            </a:r>
          </a:p>
          <a:p>
            <a:pPr>
              <a:buFont typeface="Arial" panose="020B0604020202020204" pitchFamily="34" charset="0"/>
              <a:buChar char="•"/>
            </a:pPr>
            <a:r>
              <a:rPr lang="en-US" dirty="0" smtClean="0"/>
              <a:t>*</a:t>
            </a:r>
            <a:r>
              <a:rPr lang="en-US" dirty="0"/>
              <a:t>Springville Art Posters; each school has a set in their Media Center</a:t>
            </a:r>
          </a:p>
          <a:p>
            <a:pPr>
              <a:buFont typeface="Arial" panose="020B0604020202020204" pitchFamily="34" charset="0"/>
              <a:buChar char="•"/>
            </a:pPr>
            <a:r>
              <a:rPr lang="en-US" dirty="0" smtClean="0"/>
              <a:t> </a:t>
            </a:r>
            <a:r>
              <a:rPr lang="en-US" dirty="0"/>
              <a:t>www.yahoo.com click on images: Hans </a:t>
            </a:r>
            <a:r>
              <a:rPr lang="en-US" dirty="0" err="1"/>
              <a:t>Hartung</a:t>
            </a:r>
            <a:r>
              <a:rPr lang="en-US" dirty="0"/>
              <a:t>, Franz Kline</a:t>
            </a:r>
          </a:p>
        </p:txBody>
      </p:sp>
    </p:spTree>
    <p:extLst>
      <p:ext uri="{BB962C8B-B14F-4D97-AF65-F5344CB8AC3E}">
        <p14:creationId xmlns:p14="http://schemas.microsoft.com/office/powerpoint/2010/main" val="2570099524"/>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8400" y="1752600"/>
            <a:ext cx="3733800" cy="2554545"/>
          </a:xfrm>
          <a:prstGeom prst="rect">
            <a:avLst/>
          </a:prstGeom>
          <a:noFill/>
        </p:spPr>
        <p:txBody>
          <a:bodyPr wrap="square" rtlCol="0">
            <a:spAutoFit/>
          </a:bodyPr>
          <a:lstStyle/>
          <a:p>
            <a:r>
              <a:rPr lang="en-US" sz="4000" dirty="0" smtClean="0"/>
              <a:t>1</a:t>
            </a:r>
            <a:r>
              <a:rPr lang="en-US" sz="4000" baseline="30000" dirty="0" smtClean="0"/>
              <a:t>st</a:t>
            </a:r>
            <a:r>
              <a:rPr lang="en-US" sz="4000" dirty="0" smtClean="0"/>
              <a:t> Grade</a:t>
            </a:r>
            <a:endParaRPr lang="en-US" sz="4000" dirty="0"/>
          </a:p>
          <a:p>
            <a:r>
              <a:rPr lang="en-US" sz="4000" dirty="0"/>
              <a:t>1st Quarter</a:t>
            </a:r>
          </a:p>
          <a:p>
            <a:r>
              <a:rPr lang="en-US" sz="4000" dirty="0"/>
              <a:t>Unit of Study</a:t>
            </a:r>
          </a:p>
          <a:p>
            <a:r>
              <a:rPr lang="en-US" sz="4000" dirty="0"/>
              <a:t>Elements of Art-Line</a:t>
            </a:r>
          </a:p>
        </p:txBody>
      </p:sp>
    </p:spTree>
    <p:extLst>
      <p:ext uri="{BB962C8B-B14F-4D97-AF65-F5344CB8AC3E}">
        <p14:creationId xmlns:p14="http://schemas.microsoft.com/office/powerpoint/2010/main" val="434528411"/>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Key Concepts</a:t>
            </a:r>
          </a:p>
          <a:p>
            <a:pPr>
              <a:buFont typeface="Arial" panose="020B0604020202020204" pitchFamily="34" charset="0"/>
              <a:buChar char="•"/>
            </a:pPr>
            <a:r>
              <a:rPr lang="en-US" dirty="0"/>
              <a:t>The student can create art by using </a:t>
            </a:r>
            <a:r>
              <a:rPr lang="en-US" dirty="0" smtClean="0"/>
              <a:t> a variety </a:t>
            </a:r>
            <a:r>
              <a:rPr lang="en-US" dirty="0"/>
              <a:t>of </a:t>
            </a:r>
            <a:r>
              <a:rPr lang="en-US" dirty="0" smtClean="0"/>
              <a:t>line types </a:t>
            </a:r>
            <a:r>
              <a:rPr lang="en-US" dirty="0"/>
              <a:t>and qualities and understand how arts use </a:t>
            </a:r>
            <a:r>
              <a:rPr lang="en-US" dirty="0" smtClean="0"/>
              <a:t>line to </a:t>
            </a:r>
            <a:r>
              <a:rPr lang="en-US" dirty="0"/>
              <a:t>create images</a:t>
            </a:r>
          </a:p>
          <a:p>
            <a:endParaRPr lang="en-US" dirty="0"/>
          </a:p>
        </p:txBody>
      </p:sp>
    </p:spTree>
    <p:extLst>
      <p:ext uri="{BB962C8B-B14F-4D97-AF65-F5344CB8AC3E}">
        <p14:creationId xmlns:p14="http://schemas.microsoft.com/office/powerpoint/2010/main" val="2719892619"/>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Skills</a:t>
            </a:r>
          </a:p>
          <a:p>
            <a:pPr>
              <a:buFont typeface="Arial" panose="020B0604020202020204" pitchFamily="34" charset="0"/>
              <a:buChar char="•"/>
            </a:pPr>
            <a:r>
              <a:rPr lang="en-US" dirty="0"/>
              <a:t>Use pencil/pens, scissors, glue and rulers</a:t>
            </a:r>
          </a:p>
          <a:p>
            <a:pPr>
              <a:buFont typeface="Arial" panose="020B0604020202020204" pitchFamily="34" charset="0"/>
              <a:buChar char="•"/>
            </a:pPr>
            <a:r>
              <a:rPr lang="en-US" dirty="0" smtClean="0"/>
              <a:t>Can </a:t>
            </a:r>
            <a:r>
              <a:rPr lang="en-US" dirty="0"/>
              <a:t>group objects and have them touch</a:t>
            </a:r>
          </a:p>
          <a:p>
            <a:pPr>
              <a:buFont typeface="Arial" panose="020B0604020202020204" pitchFamily="34" charset="0"/>
              <a:buChar char="•"/>
            </a:pPr>
            <a:r>
              <a:rPr lang="en-US" dirty="0" smtClean="0"/>
              <a:t>Can </a:t>
            </a:r>
            <a:r>
              <a:rPr lang="en-US" dirty="0"/>
              <a:t>repeat patterns</a:t>
            </a:r>
          </a:p>
        </p:txBody>
      </p:sp>
    </p:spTree>
    <p:extLst>
      <p:ext uri="{BB962C8B-B14F-4D97-AF65-F5344CB8AC3E}">
        <p14:creationId xmlns:p14="http://schemas.microsoft.com/office/powerpoint/2010/main" val="918541048"/>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Visual Art Content Objectives</a:t>
            </a:r>
          </a:p>
          <a:p>
            <a:pPr>
              <a:buFont typeface="Arial" panose="020B0604020202020204" pitchFamily="34" charset="0"/>
              <a:buChar char="•"/>
            </a:pPr>
            <a:r>
              <a:rPr lang="en-US" dirty="0" smtClean="0"/>
              <a:t>I </a:t>
            </a:r>
            <a:r>
              <a:rPr lang="en-US" dirty="0"/>
              <a:t>can combine organic and geometric lines</a:t>
            </a:r>
          </a:p>
          <a:p>
            <a:pPr>
              <a:buFont typeface="Arial" panose="020B0604020202020204" pitchFamily="34" charset="0"/>
              <a:buChar char="•"/>
            </a:pPr>
            <a:r>
              <a:rPr lang="en-US" dirty="0" smtClean="0"/>
              <a:t> </a:t>
            </a:r>
            <a:r>
              <a:rPr lang="en-US" dirty="0"/>
              <a:t>I can show correct size relationships</a:t>
            </a:r>
          </a:p>
        </p:txBody>
      </p:sp>
    </p:spTree>
    <p:extLst>
      <p:ext uri="{BB962C8B-B14F-4D97-AF65-F5344CB8AC3E}">
        <p14:creationId xmlns:p14="http://schemas.microsoft.com/office/powerpoint/2010/main" val="4108742897"/>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Visual Art/Common Core Language Objectives</a:t>
            </a:r>
          </a:p>
          <a:p>
            <a:endParaRPr lang="en-US" dirty="0" smtClean="0"/>
          </a:p>
          <a:p>
            <a:pPr>
              <a:buFont typeface="Arial" panose="020B0604020202020204" pitchFamily="34" charset="0"/>
              <a:buChar char="•"/>
            </a:pPr>
            <a:r>
              <a:rPr lang="en-US" dirty="0"/>
              <a:t>Describe the picture of your house. </a:t>
            </a:r>
            <a:endParaRPr lang="en-US" dirty="0" smtClean="0"/>
          </a:p>
          <a:p>
            <a:pPr>
              <a:buFont typeface="Arial" panose="020B0604020202020204" pitchFamily="34" charset="0"/>
              <a:buChar char="•"/>
            </a:pPr>
            <a:r>
              <a:rPr lang="en-US" dirty="0" smtClean="0"/>
              <a:t>Speak audibly </a:t>
            </a:r>
            <a:r>
              <a:rPr lang="en-US" dirty="0"/>
              <a:t>and express thoughts, feelings, and </a:t>
            </a:r>
            <a:r>
              <a:rPr lang="en-US" dirty="0" smtClean="0"/>
              <a:t>ideas clearly</a:t>
            </a:r>
            <a:r>
              <a:rPr lang="en-US" dirty="0"/>
              <a:t>.</a:t>
            </a:r>
          </a:p>
          <a:p>
            <a:pPr>
              <a:buFont typeface="Arial" panose="020B0604020202020204" pitchFamily="34" charset="0"/>
              <a:buChar char="•"/>
            </a:pPr>
            <a:r>
              <a:rPr lang="en-US" dirty="0" smtClean="0"/>
              <a:t>Use </a:t>
            </a:r>
            <a:r>
              <a:rPr lang="en-US" dirty="0"/>
              <a:t>the drawing of your house and family </a:t>
            </a:r>
            <a:r>
              <a:rPr lang="en-US" dirty="0" smtClean="0"/>
              <a:t>to describe </a:t>
            </a:r>
            <a:r>
              <a:rPr lang="en-US" dirty="0"/>
              <a:t>each family member.</a:t>
            </a:r>
          </a:p>
        </p:txBody>
      </p:sp>
    </p:spTree>
    <p:extLst>
      <p:ext uri="{BB962C8B-B14F-4D97-AF65-F5344CB8AC3E}">
        <p14:creationId xmlns:p14="http://schemas.microsoft.com/office/powerpoint/2010/main" val="1309627262"/>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p:txBody>
          <a:bodyPr/>
          <a:lstStyle/>
          <a:p>
            <a:r>
              <a:rPr lang="en-US" dirty="0" smtClean="0"/>
              <a:t>STATE CURRICULUM STANDARDS</a:t>
            </a:r>
            <a:endParaRPr lang="en-US" dirty="0"/>
          </a:p>
        </p:txBody>
      </p:sp>
      <p:sp>
        <p:nvSpPr>
          <p:cNvPr id="70661" name="Rectangle 5"/>
          <p:cNvSpPr>
            <a:spLocks noGrp="1" noChangeArrowheads="1"/>
          </p:cNvSpPr>
          <p:nvPr>
            <p:ph idx="1"/>
          </p:nvPr>
        </p:nvSpPr>
        <p:spPr/>
        <p:txBody>
          <a:bodyPr/>
          <a:lstStyle/>
          <a:p>
            <a:r>
              <a:rPr lang="en-US" dirty="0" smtClean="0"/>
              <a:t>Visual Arts</a:t>
            </a:r>
          </a:p>
          <a:p>
            <a:r>
              <a:rPr lang="en-US" dirty="0" smtClean="0"/>
              <a:t>Unit of Study Elements of Art-Line</a:t>
            </a:r>
          </a:p>
          <a:p>
            <a:r>
              <a:rPr lang="en-US" dirty="0" smtClean="0"/>
              <a:t>Quarter 1</a:t>
            </a:r>
          </a:p>
          <a:p>
            <a:pPr marL="0" indent="0"/>
            <a:r>
              <a:rPr lang="en-US" dirty="0"/>
              <a:t>Making -The student will explore and refine the application of media, techniques, and artistic processes. In this standard the student learns to use new tools and materials and expand skills in the creation of art.</a:t>
            </a:r>
          </a:p>
          <a:p>
            <a:endParaRPr lang="en-US" dirty="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pPr marL="0" indent="0"/>
            <a:r>
              <a:rPr lang="en-US" dirty="0" smtClean="0"/>
              <a:t>Vocabulary</a:t>
            </a:r>
          </a:p>
          <a:p>
            <a:pPr>
              <a:buFont typeface="Arial" panose="020B0604020202020204" pitchFamily="34" charset="0"/>
              <a:buChar char="•"/>
            </a:pPr>
            <a:r>
              <a:rPr lang="en-US" dirty="0" smtClean="0"/>
              <a:t>line</a:t>
            </a:r>
            <a:endParaRPr lang="en-US" dirty="0"/>
          </a:p>
          <a:p>
            <a:pPr>
              <a:buFont typeface="Arial" panose="020B0604020202020204" pitchFamily="34" charset="0"/>
              <a:buChar char="•"/>
            </a:pPr>
            <a:r>
              <a:rPr lang="en-US" dirty="0"/>
              <a:t>organic line</a:t>
            </a:r>
          </a:p>
          <a:p>
            <a:pPr>
              <a:buFont typeface="Arial" panose="020B0604020202020204" pitchFamily="34" charset="0"/>
              <a:buChar char="•"/>
            </a:pPr>
            <a:r>
              <a:rPr lang="en-US" dirty="0"/>
              <a:t>curved</a:t>
            </a:r>
          </a:p>
          <a:p>
            <a:pPr>
              <a:buFont typeface="Arial" panose="020B0604020202020204" pitchFamily="34" charset="0"/>
              <a:buChar char="•"/>
            </a:pPr>
            <a:r>
              <a:rPr lang="en-US" dirty="0"/>
              <a:t>geometric line</a:t>
            </a:r>
          </a:p>
          <a:p>
            <a:pPr>
              <a:buFont typeface="Arial" panose="020B0604020202020204" pitchFamily="34" charset="0"/>
              <a:buChar char="•"/>
            </a:pPr>
            <a:r>
              <a:rPr lang="en-US" dirty="0"/>
              <a:t>straight</a:t>
            </a:r>
          </a:p>
          <a:p>
            <a:pPr>
              <a:buFont typeface="Arial" panose="020B0604020202020204" pitchFamily="34" charset="0"/>
              <a:buChar char="•"/>
            </a:pPr>
            <a:r>
              <a:rPr lang="en-US" dirty="0"/>
              <a:t>zigzag</a:t>
            </a:r>
          </a:p>
          <a:p>
            <a:pPr>
              <a:buFont typeface="Arial" panose="020B0604020202020204" pitchFamily="34" charset="0"/>
              <a:buChar char="•"/>
            </a:pPr>
            <a:r>
              <a:rPr lang="en-US" dirty="0"/>
              <a:t>solid</a:t>
            </a:r>
          </a:p>
          <a:p>
            <a:pPr>
              <a:buFont typeface="Arial" panose="020B0604020202020204" pitchFamily="34" charset="0"/>
              <a:buChar char="•"/>
            </a:pPr>
            <a:r>
              <a:rPr lang="en-US" dirty="0" smtClean="0"/>
              <a:t>broken</a:t>
            </a:r>
            <a:endParaRPr lang="en-US" dirty="0"/>
          </a:p>
        </p:txBody>
      </p:sp>
    </p:spTree>
    <p:extLst>
      <p:ext uri="{BB962C8B-B14F-4D97-AF65-F5344CB8AC3E}">
        <p14:creationId xmlns:p14="http://schemas.microsoft.com/office/powerpoint/2010/main" val="2461443007"/>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pPr marL="0" indent="0"/>
            <a:r>
              <a:rPr lang="en-US" dirty="0" smtClean="0"/>
              <a:t>Vocabulary</a:t>
            </a:r>
          </a:p>
          <a:p>
            <a:pPr>
              <a:buFont typeface="Arial" panose="020B0604020202020204" pitchFamily="34" charset="0"/>
              <a:buChar char="•"/>
            </a:pPr>
            <a:r>
              <a:rPr lang="en-US" dirty="0" smtClean="0"/>
              <a:t>dotted</a:t>
            </a:r>
            <a:endParaRPr lang="en-US" dirty="0"/>
          </a:p>
          <a:p>
            <a:pPr>
              <a:buFont typeface="Arial" panose="020B0604020202020204" pitchFamily="34" charset="0"/>
              <a:buChar char="•"/>
            </a:pPr>
            <a:r>
              <a:rPr lang="en-US" dirty="0"/>
              <a:t>repetition</a:t>
            </a:r>
          </a:p>
          <a:p>
            <a:pPr>
              <a:buFont typeface="Arial" panose="020B0604020202020204" pitchFamily="34" charset="0"/>
              <a:buChar char="•"/>
            </a:pPr>
            <a:r>
              <a:rPr lang="en-US" dirty="0"/>
              <a:t>patterns</a:t>
            </a:r>
          </a:p>
          <a:p>
            <a:pPr>
              <a:buFont typeface="Arial" panose="020B0604020202020204" pitchFamily="34" charset="0"/>
              <a:buChar char="•"/>
            </a:pPr>
            <a:r>
              <a:rPr lang="en-US" dirty="0"/>
              <a:t>horizontal</a:t>
            </a:r>
          </a:p>
          <a:p>
            <a:pPr>
              <a:buFont typeface="Arial" panose="020B0604020202020204" pitchFamily="34" charset="0"/>
              <a:buChar char="•"/>
            </a:pPr>
            <a:r>
              <a:rPr lang="en-US" dirty="0"/>
              <a:t>vertical</a:t>
            </a:r>
          </a:p>
          <a:p>
            <a:pPr>
              <a:buFont typeface="Arial" panose="020B0604020202020204" pitchFamily="34" charset="0"/>
              <a:buChar char="•"/>
            </a:pPr>
            <a:r>
              <a:rPr lang="en-US" dirty="0"/>
              <a:t>diagonal</a:t>
            </a:r>
          </a:p>
          <a:p>
            <a:pPr>
              <a:buFont typeface="Arial" panose="020B0604020202020204" pitchFamily="34" charset="0"/>
              <a:buChar char="•"/>
            </a:pPr>
            <a:r>
              <a:rPr lang="en-US" dirty="0"/>
              <a:t>rhythm</a:t>
            </a:r>
          </a:p>
          <a:p>
            <a:endParaRPr lang="en-US" dirty="0"/>
          </a:p>
        </p:txBody>
      </p:sp>
    </p:spTree>
    <p:extLst>
      <p:ext uri="{BB962C8B-B14F-4D97-AF65-F5344CB8AC3E}">
        <p14:creationId xmlns:p14="http://schemas.microsoft.com/office/powerpoint/2010/main" val="3972105831"/>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Lessons (Objectives)</a:t>
            </a:r>
          </a:p>
          <a:p>
            <a:pPr>
              <a:buFont typeface="Arial" panose="020B0604020202020204" pitchFamily="34" charset="0"/>
              <a:buChar char="•"/>
            </a:pPr>
            <a:r>
              <a:rPr lang="en-US" dirty="0"/>
              <a:t>Recognize the difference between organic lines and geometric line.</a:t>
            </a:r>
          </a:p>
          <a:p>
            <a:pPr>
              <a:buFont typeface="Arial" panose="020B0604020202020204" pitchFamily="34" charset="0"/>
              <a:buChar char="•"/>
            </a:pPr>
            <a:r>
              <a:rPr lang="en-US" dirty="0" smtClean="0"/>
              <a:t>Experiment </a:t>
            </a:r>
            <a:r>
              <a:rPr lang="en-US" dirty="0"/>
              <a:t>with spiral, curve, zigzag lines forming patterns.</a:t>
            </a:r>
          </a:p>
          <a:p>
            <a:pPr>
              <a:buFont typeface="Arial" panose="020B0604020202020204" pitchFamily="34" charset="0"/>
              <a:buChar char="•"/>
            </a:pPr>
            <a:r>
              <a:rPr lang="en-US" dirty="0" smtClean="0"/>
              <a:t> </a:t>
            </a:r>
            <a:r>
              <a:rPr lang="en-US" dirty="0"/>
              <a:t>Read </a:t>
            </a:r>
            <a:r>
              <a:rPr lang="en-US" i="1" dirty="0" err="1"/>
              <a:t>Ish</a:t>
            </a:r>
            <a:r>
              <a:rPr lang="en-US" dirty="0"/>
              <a:t> by Peter H. Reynolds</a:t>
            </a:r>
          </a:p>
          <a:p>
            <a:endParaRPr lang="en-US" dirty="0"/>
          </a:p>
        </p:txBody>
      </p:sp>
    </p:spTree>
    <p:extLst>
      <p:ext uri="{BB962C8B-B14F-4D97-AF65-F5344CB8AC3E}">
        <p14:creationId xmlns:p14="http://schemas.microsoft.com/office/powerpoint/2010/main" val="827372959"/>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1st Quarter-Line 1st Grade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Practice making lines that are horizontal, vertical, and diagonal.</a:t>
            </a:r>
          </a:p>
          <a:p>
            <a:pPr>
              <a:buFont typeface="Arial" panose="020B0604020202020204" pitchFamily="34" charset="0"/>
              <a:buChar char="•"/>
            </a:pPr>
            <a:r>
              <a:rPr lang="en-US" dirty="0" smtClean="0"/>
              <a:t>Recognize </a:t>
            </a:r>
            <a:r>
              <a:rPr lang="en-US" dirty="0"/>
              <a:t>objects that form a line and arrange objects into a line.</a:t>
            </a:r>
          </a:p>
          <a:p>
            <a:pPr>
              <a:buFont typeface="Arial" panose="020B0604020202020204" pitchFamily="34" charset="0"/>
              <a:buChar char="•"/>
            </a:pPr>
            <a:r>
              <a:rPr lang="en-US" dirty="0" smtClean="0"/>
              <a:t> </a:t>
            </a:r>
            <a:r>
              <a:rPr lang="en-US" dirty="0"/>
              <a:t>Draw a picture of your house using as different types of line with </a:t>
            </a:r>
            <a:r>
              <a:rPr lang="en-US" dirty="0" smtClean="0"/>
              <a:t>your family </a:t>
            </a:r>
            <a:r>
              <a:rPr lang="en-US" dirty="0"/>
              <a:t>in front showing correct size relationships.</a:t>
            </a:r>
          </a:p>
          <a:p>
            <a:endParaRPr lang="en-US" dirty="0"/>
          </a:p>
        </p:txBody>
      </p:sp>
    </p:spTree>
    <p:extLst>
      <p:ext uri="{BB962C8B-B14F-4D97-AF65-F5344CB8AC3E}">
        <p14:creationId xmlns:p14="http://schemas.microsoft.com/office/powerpoint/2010/main" val="1334270890"/>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r>
              <a:rPr lang="en-US" dirty="0"/>
              <a:t>Additional </a:t>
            </a:r>
            <a:r>
              <a:rPr lang="en-US" dirty="0" smtClean="0"/>
              <a:t>Resource Elementary </a:t>
            </a:r>
            <a:r>
              <a:rPr lang="en-US" dirty="0"/>
              <a:t>Visual Arts GSD books &amp; videos available for check out</a:t>
            </a:r>
          </a:p>
          <a:p>
            <a:r>
              <a:rPr lang="en-US" dirty="0" smtClean="0"/>
              <a:t>1 </a:t>
            </a:r>
            <a:r>
              <a:rPr lang="en-US" dirty="0"/>
              <a:t>Teaching Guide Art</a:t>
            </a:r>
          </a:p>
          <a:p>
            <a:r>
              <a:rPr lang="en-US" dirty="0" smtClean="0"/>
              <a:t> </a:t>
            </a:r>
            <a:r>
              <a:rPr lang="en-US" dirty="0"/>
              <a:t>*Springville Art Posters; each school has a set in their Media Center</a:t>
            </a:r>
          </a:p>
          <a:p>
            <a:endParaRPr lang="en-US" dirty="0"/>
          </a:p>
        </p:txBody>
      </p:sp>
    </p:spTree>
    <p:extLst>
      <p:ext uri="{BB962C8B-B14F-4D97-AF65-F5344CB8AC3E}">
        <p14:creationId xmlns:p14="http://schemas.microsoft.com/office/powerpoint/2010/main" val="460788352"/>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Visual Artists: Albrecht </a:t>
            </a:r>
            <a:r>
              <a:rPr lang="en-US" dirty="0" err="1"/>
              <a:t>Dürer</a:t>
            </a:r>
            <a:r>
              <a:rPr lang="en-US" dirty="0"/>
              <a:t>, </a:t>
            </a:r>
            <a:r>
              <a:rPr lang="en-US" dirty="0" err="1"/>
              <a:t>Wassily</a:t>
            </a:r>
            <a:r>
              <a:rPr lang="en-US" dirty="0"/>
              <a:t> Kandinsky</a:t>
            </a:r>
          </a:p>
          <a:p>
            <a:r>
              <a:rPr lang="en-US" dirty="0" smtClean="0"/>
              <a:t>Websites</a:t>
            </a:r>
            <a:endParaRPr lang="en-US" dirty="0"/>
          </a:p>
          <a:p>
            <a:r>
              <a:rPr lang="en-US" dirty="0"/>
              <a:t>www.guggenheimcollection.org</a:t>
            </a:r>
          </a:p>
          <a:p>
            <a:r>
              <a:rPr lang="en-US" dirty="0"/>
              <a:t>www.moma.org</a:t>
            </a:r>
          </a:p>
          <a:p>
            <a:r>
              <a:rPr lang="en-US" dirty="0"/>
              <a:t>www.jasperjohns.coms</a:t>
            </a:r>
          </a:p>
          <a:p>
            <a:endParaRPr lang="en-US" dirty="0"/>
          </a:p>
          <a:p>
            <a:endParaRPr lang="en-US" dirty="0"/>
          </a:p>
        </p:txBody>
      </p:sp>
    </p:spTree>
    <p:extLst>
      <p:ext uri="{BB962C8B-B14F-4D97-AF65-F5344CB8AC3E}">
        <p14:creationId xmlns:p14="http://schemas.microsoft.com/office/powerpoint/2010/main" val="313778993"/>
      </p:ext>
    </p:extLst>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1600200"/>
            <a:ext cx="3886200" cy="3477875"/>
          </a:xfrm>
          <a:prstGeom prst="rect">
            <a:avLst/>
          </a:prstGeom>
          <a:noFill/>
        </p:spPr>
        <p:txBody>
          <a:bodyPr wrap="square" rtlCol="0">
            <a:spAutoFit/>
          </a:bodyPr>
          <a:lstStyle/>
          <a:p>
            <a:r>
              <a:rPr lang="en-US" sz="4400" dirty="0" smtClean="0"/>
              <a:t>2</a:t>
            </a:r>
            <a:r>
              <a:rPr lang="en-US" sz="4400" baseline="30000" dirty="0" smtClean="0"/>
              <a:t>nd</a:t>
            </a:r>
            <a:r>
              <a:rPr lang="en-US" sz="4400" dirty="0" smtClean="0"/>
              <a:t> Grade</a:t>
            </a:r>
          </a:p>
          <a:p>
            <a:r>
              <a:rPr lang="en-US" sz="4400" dirty="0" smtClean="0"/>
              <a:t>1</a:t>
            </a:r>
            <a:r>
              <a:rPr lang="en-US" sz="4400" baseline="30000" dirty="0" smtClean="0"/>
              <a:t>st</a:t>
            </a:r>
            <a:r>
              <a:rPr lang="en-US" sz="4400" dirty="0" smtClean="0"/>
              <a:t> Quarter</a:t>
            </a:r>
          </a:p>
          <a:p>
            <a:r>
              <a:rPr lang="en-US" sz="4400" dirty="0" smtClean="0"/>
              <a:t>Unit of Study</a:t>
            </a:r>
          </a:p>
          <a:p>
            <a:r>
              <a:rPr lang="en-US" sz="4400" dirty="0" smtClean="0"/>
              <a:t>Elements of Art-Line</a:t>
            </a:r>
          </a:p>
          <a:p>
            <a:endParaRPr lang="en-US" sz="4400" dirty="0"/>
          </a:p>
        </p:txBody>
      </p:sp>
    </p:spTree>
    <p:extLst>
      <p:ext uri="{BB962C8B-B14F-4D97-AF65-F5344CB8AC3E}">
        <p14:creationId xmlns:p14="http://schemas.microsoft.com/office/powerpoint/2010/main" val="3158775455"/>
      </p:ext>
    </p:extLst>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2</a:t>
            </a:r>
            <a:r>
              <a:rPr lang="en-US" baseline="30000" dirty="0" smtClean="0"/>
              <a:t>nd</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Concepts</a:t>
            </a:r>
          </a:p>
          <a:p>
            <a:pPr>
              <a:buFont typeface="Arial" panose="020B0604020202020204" pitchFamily="34" charset="0"/>
              <a:buChar char="•"/>
            </a:pPr>
            <a:r>
              <a:rPr lang="en-US" dirty="0" smtClean="0"/>
              <a:t>The </a:t>
            </a:r>
            <a:r>
              <a:rPr lang="en-US" dirty="0"/>
              <a:t>student understands and applies a variety of lines in creating artwork.</a:t>
            </a:r>
          </a:p>
        </p:txBody>
      </p:sp>
    </p:spTree>
    <p:extLst>
      <p:ext uri="{BB962C8B-B14F-4D97-AF65-F5344CB8AC3E}">
        <p14:creationId xmlns:p14="http://schemas.microsoft.com/office/powerpoint/2010/main" val="2869294613"/>
      </p:ext>
    </p:extLst>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2</a:t>
            </a:r>
            <a:r>
              <a:rPr lang="en-US" baseline="30000" dirty="0" smtClean="0"/>
              <a:t>nd</a:t>
            </a:r>
            <a:r>
              <a:rPr lang="en-US" dirty="0" smtClean="0"/>
              <a:t> grade</a:t>
            </a:r>
            <a:endParaRPr lang="en-US" dirty="0"/>
          </a:p>
        </p:txBody>
      </p:sp>
      <p:sp>
        <p:nvSpPr>
          <p:cNvPr id="3" name="Content Placeholder 2"/>
          <p:cNvSpPr>
            <a:spLocks noGrp="1"/>
          </p:cNvSpPr>
          <p:nvPr>
            <p:ph idx="1"/>
          </p:nvPr>
        </p:nvSpPr>
        <p:spPr/>
        <p:txBody>
          <a:bodyPr/>
          <a:lstStyle/>
          <a:p>
            <a:pPr marL="0" indent="0"/>
            <a:r>
              <a:rPr lang="en-US" dirty="0" smtClean="0"/>
              <a:t>Skills</a:t>
            </a:r>
          </a:p>
          <a:p>
            <a:pPr>
              <a:buFont typeface="Arial" panose="020B0604020202020204" pitchFamily="34" charset="0"/>
              <a:buChar char="•"/>
            </a:pPr>
            <a:r>
              <a:rPr lang="en-US" dirty="0" smtClean="0"/>
              <a:t>Recognize </a:t>
            </a:r>
            <a:r>
              <a:rPr lang="en-US" dirty="0"/>
              <a:t>contour lines</a:t>
            </a:r>
          </a:p>
          <a:p>
            <a:pPr>
              <a:buFont typeface="Arial" panose="020B0604020202020204" pitchFamily="34" charset="0"/>
              <a:buChar char="•"/>
            </a:pPr>
            <a:r>
              <a:rPr lang="en-US" dirty="0" smtClean="0"/>
              <a:t>Ability </a:t>
            </a:r>
            <a:r>
              <a:rPr lang="en-US" dirty="0"/>
              <a:t>to duplicate parallel lines</a:t>
            </a:r>
          </a:p>
          <a:p>
            <a:pPr>
              <a:buFont typeface="Arial" panose="020B0604020202020204" pitchFamily="34" charset="0"/>
              <a:buChar char="•"/>
            </a:pPr>
            <a:r>
              <a:rPr lang="en-US" dirty="0" smtClean="0"/>
              <a:t>Ability </a:t>
            </a:r>
            <a:r>
              <a:rPr lang="en-US" dirty="0"/>
              <a:t>to create patterns of a variety of shapes</a:t>
            </a:r>
          </a:p>
        </p:txBody>
      </p:sp>
    </p:spTree>
    <p:extLst>
      <p:ext uri="{BB962C8B-B14F-4D97-AF65-F5344CB8AC3E}">
        <p14:creationId xmlns:p14="http://schemas.microsoft.com/office/powerpoint/2010/main" val="1761279468"/>
      </p:ext>
    </p:extLst>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2</a:t>
            </a:r>
            <a:r>
              <a:rPr lang="en-US" baseline="30000" dirty="0" smtClean="0"/>
              <a:t>nd</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Visual Art Content Objectives</a:t>
            </a:r>
          </a:p>
          <a:p>
            <a:endParaRPr lang="en-US" dirty="0" smtClean="0"/>
          </a:p>
          <a:p>
            <a:pPr>
              <a:buFont typeface="Arial" panose="020B0604020202020204" pitchFamily="34" charset="0"/>
              <a:buChar char="•"/>
            </a:pPr>
            <a:r>
              <a:rPr lang="en-US" dirty="0" smtClean="0"/>
              <a:t>I </a:t>
            </a:r>
            <a:r>
              <a:rPr lang="en-US" dirty="0"/>
              <a:t>can copy and create repetitive patterns</a:t>
            </a:r>
          </a:p>
          <a:p>
            <a:pPr>
              <a:buFont typeface="Arial" panose="020B0604020202020204" pitchFamily="34" charset="0"/>
              <a:buChar char="•"/>
            </a:pPr>
            <a:r>
              <a:rPr lang="en-US" dirty="0" smtClean="0"/>
              <a:t>I </a:t>
            </a:r>
            <a:r>
              <a:rPr lang="en-US" dirty="0"/>
              <a:t>can show emotion and facial expressions using lines</a:t>
            </a:r>
          </a:p>
          <a:p>
            <a:pPr>
              <a:buFont typeface="Arial" panose="020B0604020202020204" pitchFamily="34" charset="0"/>
              <a:buChar char="•"/>
            </a:pPr>
            <a:r>
              <a:rPr lang="en-US" dirty="0" smtClean="0"/>
              <a:t> </a:t>
            </a:r>
            <a:r>
              <a:rPr lang="en-US" dirty="0"/>
              <a:t>I can recognize line in art history images</a:t>
            </a:r>
          </a:p>
        </p:txBody>
      </p:sp>
    </p:spTree>
    <p:extLst>
      <p:ext uri="{BB962C8B-B14F-4D97-AF65-F5344CB8AC3E}">
        <p14:creationId xmlns:p14="http://schemas.microsoft.com/office/powerpoint/2010/main" val="1296050939"/>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Curriculum Standards</a:t>
            </a:r>
            <a:endParaRPr lang="en-US" dirty="0"/>
          </a:p>
        </p:txBody>
      </p:sp>
      <p:sp>
        <p:nvSpPr>
          <p:cNvPr id="3" name="Content Placeholder 2"/>
          <p:cNvSpPr>
            <a:spLocks noGrp="1"/>
          </p:cNvSpPr>
          <p:nvPr>
            <p:ph idx="1"/>
          </p:nvPr>
        </p:nvSpPr>
        <p:spPr/>
        <p:txBody>
          <a:bodyPr/>
          <a:lstStyle/>
          <a:p>
            <a:r>
              <a:rPr lang="en-US" dirty="0"/>
              <a:t>Perceiving –The student will analyze, reflect on, and apply the structures of art. In this standard the student uses meaningful works of art to recognize the elements and principles and applies them in personal work.</a:t>
            </a:r>
          </a:p>
          <a:p>
            <a:endParaRPr lang="en-US" dirty="0"/>
          </a:p>
        </p:txBody>
      </p:sp>
    </p:spTree>
    <p:extLst>
      <p:ext uri="{BB962C8B-B14F-4D97-AF65-F5344CB8AC3E}">
        <p14:creationId xmlns:p14="http://schemas.microsoft.com/office/powerpoint/2010/main" val="2023873978"/>
      </p:ext>
    </p:extLst>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2</a:t>
            </a:r>
            <a:r>
              <a:rPr lang="en-US" baseline="30000" dirty="0" smtClean="0"/>
              <a:t>nd</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Visual Art/Common Core Language Objectives</a:t>
            </a:r>
          </a:p>
          <a:p>
            <a:pPr>
              <a:buFont typeface="Arial" panose="020B0604020202020204" pitchFamily="34" charset="0"/>
              <a:buChar char="•"/>
            </a:pPr>
            <a:r>
              <a:rPr lang="en-US" dirty="0"/>
              <a:t>Research and create a variety of facial expressions using line in cartooning .</a:t>
            </a:r>
          </a:p>
          <a:p>
            <a:pPr>
              <a:buFont typeface="Arial" panose="020B0604020202020204" pitchFamily="34" charset="0"/>
              <a:buChar char="•"/>
            </a:pPr>
            <a:r>
              <a:rPr lang="en-US" dirty="0" smtClean="0"/>
              <a:t>Express </a:t>
            </a:r>
            <a:r>
              <a:rPr lang="en-US" dirty="0"/>
              <a:t>awareness of likes and dislikes</a:t>
            </a:r>
          </a:p>
          <a:p>
            <a:pPr>
              <a:buFont typeface="Arial" panose="020B0604020202020204" pitchFamily="34" charset="0"/>
              <a:buChar char="•"/>
            </a:pPr>
            <a:r>
              <a:rPr lang="en-US" dirty="0" smtClean="0"/>
              <a:t> </a:t>
            </a:r>
            <a:r>
              <a:rPr lang="en-US" dirty="0"/>
              <a:t>Critique works of art expressing likes and dislikes, use *Springville Art Posters or other images.</a:t>
            </a:r>
          </a:p>
          <a:p>
            <a:pPr>
              <a:buFont typeface="Arial" panose="020B0604020202020204" pitchFamily="34" charset="0"/>
              <a:buChar char="•"/>
            </a:pPr>
            <a:r>
              <a:rPr lang="en-US" dirty="0" smtClean="0"/>
              <a:t> </a:t>
            </a:r>
            <a:r>
              <a:rPr lang="en-US" dirty="0"/>
              <a:t>Write a sentence about something you love, express that feeling with line.</a:t>
            </a: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305674199"/>
      </p:ext>
    </p:extLst>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Vocabulary</a:t>
            </a:r>
          </a:p>
          <a:p>
            <a:pPr>
              <a:buFont typeface="Arial" panose="020B0604020202020204" pitchFamily="34" charset="0"/>
              <a:buChar char="•"/>
            </a:pPr>
            <a:r>
              <a:rPr lang="en-US" dirty="0"/>
              <a:t>line</a:t>
            </a:r>
          </a:p>
          <a:p>
            <a:pPr>
              <a:buFont typeface="Arial" panose="020B0604020202020204" pitchFamily="34" charset="0"/>
              <a:buChar char="•"/>
            </a:pPr>
            <a:r>
              <a:rPr lang="en-US" dirty="0"/>
              <a:t>outline</a:t>
            </a:r>
          </a:p>
          <a:p>
            <a:pPr>
              <a:buFont typeface="Arial" panose="020B0604020202020204" pitchFamily="34" charset="0"/>
              <a:buChar char="•"/>
            </a:pPr>
            <a:r>
              <a:rPr lang="en-US" dirty="0"/>
              <a:t>contour</a:t>
            </a:r>
          </a:p>
          <a:p>
            <a:pPr>
              <a:buFont typeface="Arial" panose="020B0604020202020204" pitchFamily="34" charset="0"/>
              <a:buChar char="•"/>
            </a:pPr>
            <a:r>
              <a:rPr lang="en-US" dirty="0"/>
              <a:t>organic</a:t>
            </a:r>
          </a:p>
          <a:p>
            <a:pPr>
              <a:buFont typeface="Arial" panose="020B0604020202020204" pitchFamily="34" charset="0"/>
              <a:buChar char="•"/>
            </a:pPr>
            <a:r>
              <a:rPr lang="en-US" dirty="0"/>
              <a:t>geometric</a:t>
            </a:r>
          </a:p>
          <a:p>
            <a:pPr>
              <a:buFont typeface="Arial" panose="020B0604020202020204" pitchFamily="34" charset="0"/>
              <a:buChar char="•"/>
            </a:pPr>
            <a:r>
              <a:rPr lang="en-US" dirty="0"/>
              <a:t>pattern</a:t>
            </a:r>
          </a:p>
          <a:p>
            <a:pPr>
              <a:buFont typeface="Arial" panose="020B0604020202020204" pitchFamily="34" charset="0"/>
              <a:buChar char="•"/>
            </a:pPr>
            <a:r>
              <a:rPr lang="en-US" dirty="0"/>
              <a:t>repetition</a:t>
            </a:r>
          </a:p>
          <a:p>
            <a:pPr>
              <a:buFont typeface="Arial" panose="020B0604020202020204" pitchFamily="34" charset="0"/>
              <a:buChar char="•"/>
            </a:pPr>
            <a:r>
              <a:rPr lang="en-US" dirty="0"/>
              <a:t>spiral</a:t>
            </a:r>
          </a:p>
        </p:txBody>
      </p:sp>
    </p:spTree>
    <p:extLst>
      <p:ext uri="{BB962C8B-B14F-4D97-AF65-F5344CB8AC3E}">
        <p14:creationId xmlns:p14="http://schemas.microsoft.com/office/powerpoint/2010/main" val="31101525"/>
      </p:ext>
    </p:extLst>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Lesson (Activities)</a:t>
            </a:r>
          </a:p>
          <a:p>
            <a:pPr>
              <a:buFont typeface="Arial" panose="020B0604020202020204" pitchFamily="34" charset="0"/>
              <a:buChar char="•"/>
            </a:pPr>
            <a:r>
              <a:rPr lang="en-US" dirty="0"/>
              <a:t>Draw the basic outline or contour line of an object. Fill in the object’s outline with unique combinations of repetitive organic and geometric line papers. E.g. * Entertaining Favorite Ladies II by Jeanne Clarke</a:t>
            </a:r>
          </a:p>
          <a:p>
            <a:pPr>
              <a:buFont typeface="Arial" panose="020B0604020202020204" pitchFamily="34" charset="0"/>
              <a:buChar char="•"/>
            </a:pPr>
            <a:r>
              <a:rPr lang="en-US" dirty="0" smtClean="0"/>
              <a:t>Create </a:t>
            </a:r>
            <a:r>
              <a:rPr lang="en-US" dirty="0"/>
              <a:t>a group mural using a variety of line pattern </a:t>
            </a:r>
            <a:r>
              <a:rPr lang="en-US" dirty="0" smtClean="0"/>
              <a:t>and repetition</a:t>
            </a:r>
            <a:endParaRPr lang="en-US" dirty="0"/>
          </a:p>
        </p:txBody>
      </p:sp>
    </p:spTree>
    <p:extLst>
      <p:ext uri="{BB962C8B-B14F-4D97-AF65-F5344CB8AC3E}">
        <p14:creationId xmlns:p14="http://schemas.microsoft.com/office/powerpoint/2010/main" val="3248748170"/>
      </p:ext>
    </p:extLst>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Additional Resources</a:t>
            </a:r>
          </a:p>
          <a:p>
            <a:pPr>
              <a:buFont typeface="Arial" panose="020B0604020202020204" pitchFamily="34" charset="0"/>
              <a:buChar char="•"/>
            </a:pPr>
            <a:r>
              <a:rPr lang="en-US" dirty="0"/>
              <a:t>Elementary Visual Arts GSD books &amp; videos available for check out</a:t>
            </a:r>
          </a:p>
          <a:p>
            <a:pPr>
              <a:buFont typeface="Arial" panose="020B0604020202020204" pitchFamily="34" charset="0"/>
              <a:buChar char="•"/>
            </a:pPr>
            <a:r>
              <a:rPr lang="en-US" dirty="0" smtClean="0"/>
              <a:t>2 </a:t>
            </a:r>
            <a:r>
              <a:rPr lang="en-US" dirty="0"/>
              <a:t>Teaching Guide Art</a:t>
            </a:r>
          </a:p>
          <a:p>
            <a:pPr>
              <a:buFont typeface="Arial" panose="020B0604020202020204" pitchFamily="34" charset="0"/>
              <a:buChar char="•"/>
            </a:pPr>
            <a:r>
              <a:rPr lang="en-US" dirty="0" smtClean="0"/>
              <a:t> </a:t>
            </a:r>
            <a:r>
              <a:rPr lang="en-US" dirty="0"/>
              <a:t>*Springville Art Posters; each school has a set in their Media Center</a:t>
            </a:r>
          </a:p>
          <a:p>
            <a:pPr>
              <a:buFont typeface="Arial" panose="020B0604020202020204" pitchFamily="34" charset="0"/>
              <a:buChar char="•"/>
            </a:pPr>
            <a:r>
              <a:rPr lang="en-US" dirty="0" smtClean="0"/>
              <a:t> </a:t>
            </a:r>
            <a:r>
              <a:rPr lang="en-US" dirty="0"/>
              <a:t>When a Line Bends a Shape Begins by Rhonda G. Greene</a:t>
            </a:r>
          </a:p>
          <a:p>
            <a:pPr>
              <a:buFont typeface="Arial" panose="020B0604020202020204" pitchFamily="34" charset="0"/>
              <a:buChar char="•"/>
            </a:pPr>
            <a:r>
              <a:rPr lang="en-US" dirty="0" smtClean="0"/>
              <a:t> </a:t>
            </a:r>
            <a:r>
              <a:rPr lang="en-US" dirty="0"/>
              <a:t>Drawing with Children by Mona Brooks</a:t>
            </a:r>
          </a:p>
        </p:txBody>
      </p:sp>
    </p:spTree>
    <p:extLst>
      <p:ext uri="{BB962C8B-B14F-4D97-AF65-F5344CB8AC3E}">
        <p14:creationId xmlns:p14="http://schemas.microsoft.com/office/powerpoint/2010/main" val="311203697"/>
      </p:ext>
    </p:extLst>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524000"/>
            <a:ext cx="4343400" cy="2554545"/>
          </a:xfrm>
          <a:prstGeom prst="rect">
            <a:avLst/>
          </a:prstGeom>
          <a:noFill/>
        </p:spPr>
        <p:txBody>
          <a:bodyPr wrap="square" rtlCol="0">
            <a:spAutoFit/>
          </a:bodyPr>
          <a:lstStyle/>
          <a:p>
            <a:r>
              <a:rPr lang="en-US" sz="4000" dirty="0" smtClean="0"/>
              <a:t>3</a:t>
            </a:r>
            <a:r>
              <a:rPr lang="en-US" sz="4000" baseline="30000" dirty="0" smtClean="0"/>
              <a:t>rd</a:t>
            </a:r>
            <a:r>
              <a:rPr lang="en-US" sz="4000" dirty="0" smtClean="0"/>
              <a:t> Grade</a:t>
            </a:r>
          </a:p>
          <a:p>
            <a:r>
              <a:rPr lang="en-US" sz="4000" dirty="0" smtClean="0"/>
              <a:t>1</a:t>
            </a:r>
            <a:r>
              <a:rPr lang="en-US" sz="4000" baseline="30000" dirty="0" smtClean="0"/>
              <a:t>st</a:t>
            </a:r>
            <a:r>
              <a:rPr lang="en-US" sz="4000" dirty="0" smtClean="0"/>
              <a:t> Quarter</a:t>
            </a:r>
          </a:p>
          <a:p>
            <a:r>
              <a:rPr lang="en-US" sz="4000" dirty="0" smtClean="0"/>
              <a:t>Unit of Study</a:t>
            </a:r>
          </a:p>
          <a:p>
            <a:r>
              <a:rPr lang="en-US" sz="4000" dirty="0" smtClean="0"/>
              <a:t>Elements of Art-Line</a:t>
            </a:r>
            <a:endParaRPr lang="en-US" sz="4000" dirty="0"/>
          </a:p>
        </p:txBody>
      </p:sp>
    </p:spTree>
    <p:extLst>
      <p:ext uri="{BB962C8B-B14F-4D97-AF65-F5344CB8AC3E}">
        <p14:creationId xmlns:p14="http://schemas.microsoft.com/office/powerpoint/2010/main" val="4099098387"/>
      </p:ext>
    </p:extLst>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3</a:t>
            </a:r>
            <a:r>
              <a:rPr lang="en-US" baseline="30000" dirty="0" smtClean="0"/>
              <a:t>rd</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Key Concepts</a:t>
            </a:r>
          </a:p>
          <a:p>
            <a:pPr>
              <a:buFont typeface="Arial" panose="020B0604020202020204" pitchFamily="34" charset="0"/>
              <a:buChar char="•"/>
            </a:pPr>
            <a:r>
              <a:rPr lang="en-US" dirty="0"/>
              <a:t>The student identifies and uses a variety of lines in creating art with harmony and visual interest. The student can express a mood or feeling using line in art.</a:t>
            </a:r>
          </a:p>
        </p:txBody>
      </p:sp>
    </p:spTree>
    <p:extLst>
      <p:ext uri="{BB962C8B-B14F-4D97-AF65-F5344CB8AC3E}">
        <p14:creationId xmlns:p14="http://schemas.microsoft.com/office/powerpoint/2010/main" val="1512720018"/>
      </p:ext>
    </p:extLst>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Skills</a:t>
            </a:r>
          </a:p>
          <a:p>
            <a:pPr>
              <a:buFont typeface="Arial" panose="020B0604020202020204" pitchFamily="34" charset="0"/>
              <a:buChar char="•"/>
            </a:pPr>
            <a:r>
              <a:rPr lang="en-US" dirty="0"/>
              <a:t>Ability to make organic and geometric line</a:t>
            </a:r>
          </a:p>
          <a:p>
            <a:pPr>
              <a:buFont typeface="Arial" panose="020B0604020202020204" pitchFamily="34" charset="0"/>
              <a:buChar char="•"/>
            </a:pPr>
            <a:r>
              <a:rPr lang="en-US" dirty="0" smtClean="0"/>
              <a:t>Can </a:t>
            </a:r>
            <a:r>
              <a:rPr lang="en-US" dirty="0"/>
              <a:t>produce a complex line design</a:t>
            </a:r>
          </a:p>
          <a:p>
            <a:pPr>
              <a:buFont typeface="Arial" panose="020B0604020202020204" pitchFamily="34" charset="0"/>
              <a:buChar char="•"/>
            </a:pPr>
            <a:r>
              <a:rPr lang="en-US" dirty="0" smtClean="0"/>
              <a:t>Can </a:t>
            </a:r>
            <a:r>
              <a:rPr lang="en-US" dirty="0"/>
              <a:t>draw contour lines</a:t>
            </a:r>
          </a:p>
        </p:txBody>
      </p:sp>
    </p:spTree>
    <p:extLst>
      <p:ext uri="{BB962C8B-B14F-4D97-AF65-F5344CB8AC3E}">
        <p14:creationId xmlns:p14="http://schemas.microsoft.com/office/powerpoint/2010/main" val="1864830250"/>
      </p:ext>
    </p:extLst>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Visual Art Content Objectives</a:t>
            </a:r>
          </a:p>
          <a:p>
            <a:pPr>
              <a:buFont typeface="Arial" panose="020B0604020202020204" pitchFamily="34" charset="0"/>
              <a:buChar char="•"/>
            </a:pPr>
            <a:r>
              <a:rPr lang="en-US" dirty="0"/>
              <a:t>I can create line variety</a:t>
            </a:r>
          </a:p>
          <a:p>
            <a:pPr>
              <a:buFont typeface="Arial" panose="020B0604020202020204" pitchFamily="34" charset="0"/>
              <a:buChar char="•"/>
            </a:pPr>
            <a:r>
              <a:rPr lang="en-US" dirty="0" smtClean="0"/>
              <a:t>I </a:t>
            </a:r>
            <a:r>
              <a:rPr lang="en-US" dirty="0"/>
              <a:t>can draw contour lines</a:t>
            </a:r>
          </a:p>
          <a:p>
            <a:pPr>
              <a:buFont typeface="Arial" panose="020B0604020202020204" pitchFamily="34" charset="0"/>
              <a:buChar char="•"/>
            </a:pPr>
            <a:r>
              <a:rPr lang="en-US" dirty="0" smtClean="0"/>
              <a:t>I </a:t>
            </a:r>
            <a:r>
              <a:rPr lang="en-US" dirty="0"/>
              <a:t>can apply structural lines</a:t>
            </a:r>
          </a:p>
          <a:p>
            <a:pPr>
              <a:buFont typeface="Arial" panose="020B0604020202020204" pitchFamily="34" charset="0"/>
              <a:buChar char="•"/>
            </a:pPr>
            <a:r>
              <a:rPr lang="en-US" dirty="0" smtClean="0"/>
              <a:t>I </a:t>
            </a:r>
            <a:r>
              <a:rPr lang="en-US" dirty="0"/>
              <a:t>can use geometric and organic lines</a:t>
            </a:r>
          </a:p>
        </p:txBody>
      </p:sp>
    </p:spTree>
    <p:extLst>
      <p:ext uri="{BB962C8B-B14F-4D97-AF65-F5344CB8AC3E}">
        <p14:creationId xmlns:p14="http://schemas.microsoft.com/office/powerpoint/2010/main" val="1593062714"/>
      </p:ext>
    </p:extLst>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Visual Art/Common Core Language Objectives</a:t>
            </a:r>
          </a:p>
          <a:p>
            <a:pPr>
              <a:buFont typeface="Arial" panose="020B0604020202020204" pitchFamily="34" charset="0"/>
              <a:buChar char="•"/>
            </a:pPr>
            <a:r>
              <a:rPr lang="en-US" dirty="0"/>
              <a:t>Study American Indian petroglyphs rock art &amp; line designs. Read the book If Rocks Could Talk by Jane Bush.</a:t>
            </a:r>
          </a:p>
          <a:p>
            <a:pPr>
              <a:buFont typeface="Arial" panose="020B0604020202020204" pitchFamily="34" charset="0"/>
              <a:buChar char="•"/>
            </a:pPr>
            <a:r>
              <a:rPr lang="en-US" dirty="0" smtClean="0"/>
              <a:t>Use </a:t>
            </a:r>
            <a:r>
              <a:rPr lang="en-US" dirty="0"/>
              <a:t>information gained from illustrations and text of Sacred Images: a Vision of Native American Rock Art by Leslie </a:t>
            </a:r>
            <a:r>
              <a:rPr lang="en-US" dirty="0" err="1"/>
              <a:t>Kelen</a:t>
            </a:r>
            <a:r>
              <a:rPr lang="en-US" dirty="0"/>
              <a:t>, David </a:t>
            </a:r>
            <a:r>
              <a:rPr lang="en-US" dirty="0" err="1"/>
              <a:t>Sucec</a:t>
            </a:r>
            <a:r>
              <a:rPr lang="en-US" dirty="0"/>
              <a:t>, and Craig Law to write a story.</a:t>
            </a:r>
          </a:p>
        </p:txBody>
      </p:sp>
    </p:spTree>
    <p:extLst>
      <p:ext uri="{BB962C8B-B14F-4D97-AF65-F5344CB8AC3E}">
        <p14:creationId xmlns:p14="http://schemas.microsoft.com/office/powerpoint/2010/main" val="4206838393"/>
      </p:ext>
    </p:extLst>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Vocabulary</a:t>
            </a:r>
          </a:p>
          <a:p>
            <a:pPr>
              <a:buFont typeface="Arial" panose="020B0604020202020204" pitchFamily="34" charset="0"/>
              <a:buChar char="•"/>
            </a:pPr>
            <a:r>
              <a:rPr lang="en-US" dirty="0"/>
              <a:t>contour</a:t>
            </a:r>
          </a:p>
          <a:p>
            <a:pPr>
              <a:buFont typeface="Arial" panose="020B0604020202020204" pitchFamily="34" charset="0"/>
              <a:buChar char="•"/>
            </a:pPr>
            <a:r>
              <a:rPr lang="en-US" dirty="0"/>
              <a:t>structural lines</a:t>
            </a:r>
          </a:p>
          <a:p>
            <a:pPr>
              <a:buFont typeface="Arial" panose="020B0604020202020204" pitchFamily="34" charset="0"/>
              <a:buChar char="•"/>
            </a:pPr>
            <a:r>
              <a:rPr lang="en-US" dirty="0" smtClean="0"/>
              <a:t>variety</a:t>
            </a:r>
            <a:endParaRPr lang="en-US" dirty="0"/>
          </a:p>
        </p:txBody>
      </p:sp>
    </p:spTree>
    <p:extLst>
      <p:ext uri="{BB962C8B-B14F-4D97-AF65-F5344CB8AC3E}">
        <p14:creationId xmlns:p14="http://schemas.microsoft.com/office/powerpoint/2010/main" val="3051460319"/>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Curriculum Standards</a:t>
            </a:r>
            <a:endParaRPr lang="en-US" dirty="0"/>
          </a:p>
        </p:txBody>
      </p:sp>
      <p:sp>
        <p:nvSpPr>
          <p:cNvPr id="3" name="Content Placeholder 2"/>
          <p:cNvSpPr>
            <a:spLocks noGrp="1"/>
          </p:cNvSpPr>
          <p:nvPr>
            <p:ph idx="1"/>
          </p:nvPr>
        </p:nvSpPr>
        <p:spPr/>
        <p:txBody>
          <a:bodyPr/>
          <a:lstStyle/>
          <a:p>
            <a:r>
              <a:rPr lang="en-US" dirty="0"/>
              <a:t>Expressing – The student will choose and evaluate artistic subject matter, themes, symbols, ideas, meanings, and purposes. In this standard the student investigates artistic content and begins aesthetic inquiry through observation, discussion, and the creation of art works.</a:t>
            </a:r>
          </a:p>
          <a:p>
            <a:endParaRPr lang="en-US" dirty="0"/>
          </a:p>
        </p:txBody>
      </p:sp>
    </p:spTree>
    <p:extLst>
      <p:ext uri="{BB962C8B-B14F-4D97-AF65-F5344CB8AC3E}">
        <p14:creationId xmlns:p14="http://schemas.microsoft.com/office/powerpoint/2010/main" val="1792146462"/>
      </p:ext>
    </p:extLst>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Lessons (Activities)</a:t>
            </a:r>
          </a:p>
          <a:p>
            <a:pPr>
              <a:buFont typeface="Arial" panose="020B0604020202020204" pitchFamily="34" charset="0"/>
              <a:buChar char="•"/>
            </a:pPr>
            <a:r>
              <a:rPr lang="en-US" dirty="0"/>
              <a:t>Observe the variations found in the outside edges or contour of </a:t>
            </a:r>
            <a:r>
              <a:rPr lang="en-US" dirty="0" smtClean="0"/>
              <a:t>objects.</a:t>
            </a:r>
          </a:p>
          <a:p>
            <a:pPr>
              <a:buFont typeface="Arial" panose="020B0604020202020204" pitchFamily="34" charset="0"/>
              <a:buChar char="•"/>
            </a:pPr>
            <a:r>
              <a:rPr lang="en-US" dirty="0" smtClean="0"/>
              <a:t>Draw the contour of several objects from petroglyphs </a:t>
            </a:r>
          </a:p>
          <a:p>
            <a:pPr>
              <a:buFont typeface="Arial" panose="020B0604020202020204" pitchFamily="34" charset="0"/>
              <a:buChar char="•"/>
            </a:pPr>
            <a:r>
              <a:rPr lang="en-US" dirty="0" smtClean="0"/>
              <a:t>Use structural lines to show the interior features of objects. </a:t>
            </a:r>
          </a:p>
          <a:p>
            <a:pPr>
              <a:buFont typeface="Arial" panose="020B0604020202020204" pitchFamily="34" charset="0"/>
              <a:buChar char="•"/>
            </a:pPr>
            <a:r>
              <a:rPr lang="en-US" dirty="0" smtClean="0"/>
              <a:t>Emphasize line quality by using a variety of lines (curved/straight, solid/broken, thick/thin).</a:t>
            </a:r>
          </a:p>
        </p:txBody>
      </p:sp>
    </p:spTree>
    <p:extLst>
      <p:ext uri="{BB962C8B-B14F-4D97-AF65-F5344CB8AC3E}">
        <p14:creationId xmlns:p14="http://schemas.microsoft.com/office/powerpoint/2010/main" val="1365949532"/>
      </p:ext>
    </p:extLst>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Create personal petroglyphs using charcoal or chalk on flat rocks.</a:t>
            </a:r>
          </a:p>
          <a:p>
            <a:pPr>
              <a:buFont typeface="Arial" panose="020B0604020202020204" pitchFamily="34" charset="0"/>
              <a:buChar char="•"/>
            </a:pPr>
            <a:r>
              <a:rPr lang="en-US" dirty="0"/>
              <a:t>Make a pinch or slab pot out of clay and use Native American designs to decorate.</a:t>
            </a:r>
          </a:p>
          <a:p>
            <a:endParaRPr lang="en-US" dirty="0"/>
          </a:p>
        </p:txBody>
      </p:sp>
    </p:spTree>
    <p:extLst>
      <p:ext uri="{BB962C8B-B14F-4D97-AF65-F5344CB8AC3E}">
        <p14:creationId xmlns:p14="http://schemas.microsoft.com/office/powerpoint/2010/main" val="1678751761"/>
      </p:ext>
    </p:extLst>
  </p:cSld>
  <p:clrMapOvr>
    <a:masterClrMapping/>
  </p:clrMapOvr>
  <p:transition spd="med">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3</a:t>
            </a:r>
            <a:r>
              <a:rPr lang="en-US" baseline="30000" dirty="0" smtClean="0"/>
              <a:t>rd</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Additional Resources</a:t>
            </a:r>
          </a:p>
          <a:p>
            <a:pPr>
              <a:buFont typeface="Arial" panose="020B0604020202020204" pitchFamily="34" charset="0"/>
              <a:buChar char="•"/>
            </a:pPr>
            <a:r>
              <a:rPr lang="en-US" dirty="0"/>
              <a:t>Elementary Visual Arts GSD books &amp; videos available for check out</a:t>
            </a:r>
          </a:p>
          <a:p>
            <a:pPr>
              <a:buFont typeface="Arial" panose="020B0604020202020204" pitchFamily="34" charset="0"/>
              <a:buChar char="•"/>
            </a:pPr>
            <a:r>
              <a:rPr lang="en-US" dirty="0" smtClean="0"/>
              <a:t>3 </a:t>
            </a:r>
            <a:r>
              <a:rPr lang="en-US" dirty="0"/>
              <a:t>Teaching Guide Art</a:t>
            </a:r>
          </a:p>
          <a:p>
            <a:r>
              <a:rPr lang="en-US" dirty="0" smtClean="0"/>
              <a:t> </a:t>
            </a:r>
            <a:r>
              <a:rPr lang="en-US" dirty="0"/>
              <a:t>*Springville Art Posters; each school has a set in their Media Center</a:t>
            </a:r>
          </a:p>
        </p:txBody>
      </p:sp>
    </p:spTree>
    <p:extLst>
      <p:ext uri="{BB962C8B-B14F-4D97-AF65-F5344CB8AC3E}">
        <p14:creationId xmlns:p14="http://schemas.microsoft.com/office/powerpoint/2010/main" val="4189147833"/>
      </p:ext>
    </p:extLst>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1524000"/>
            <a:ext cx="4800600" cy="3077766"/>
          </a:xfrm>
          <a:prstGeom prst="rect">
            <a:avLst/>
          </a:prstGeom>
          <a:noFill/>
        </p:spPr>
        <p:txBody>
          <a:bodyPr wrap="square" rtlCol="0">
            <a:spAutoFit/>
          </a:bodyPr>
          <a:lstStyle/>
          <a:p>
            <a:r>
              <a:rPr lang="en-US" sz="4400" dirty="0" smtClean="0"/>
              <a:t>4</a:t>
            </a:r>
            <a:r>
              <a:rPr lang="en-US" sz="4400" baseline="30000" dirty="0" smtClean="0"/>
              <a:t>th</a:t>
            </a:r>
            <a:r>
              <a:rPr lang="en-US" sz="4400" dirty="0" smtClean="0"/>
              <a:t> grade</a:t>
            </a:r>
          </a:p>
          <a:p>
            <a:r>
              <a:rPr lang="en-US" sz="4400" dirty="0" smtClean="0"/>
              <a:t>1</a:t>
            </a:r>
            <a:r>
              <a:rPr lang="en-US" sz="4400" baseline="30000" dirty="0" smtClean="0"/>
              <a:t>st</a:t>
            </a:r>
            <a:r>
              <a:rPr lang="en-US" sz="4400" dirty="0" smtClean="0"/>
              <a:t> Quarter</a:t>
            </a:r>
          </a:p>
          <a:p>
            <a:r>
              <a:rPr lang="en-US" sz="4400" dirty="0" smtClean="0"/>
              <a:t>Unit of Study</a:t>
            </a:r>
          </a:p>
          <a:p>
            <a:r>
              <a:rPr lang="en-US" sz="4400" dirty="0" smtClean="0"/>
              <a:t>Elements of Art-Line</a:t>
            </a:r>
          </a:p>
          <a:p>
            <a:endParaRPr lang="en-US" dirty="0"/>
          </a:p>
        </p:txBody>
      </p:sp>
    </p:spTree>
    <p:extLst>
      <p:ext uri="{BB962C8B-B14F-4D97-AF65-F5344CB8AC3E}">
        <p14:creationId xmlns:p14="http://schemas.microsoft.com/office/powerpoint/2010/main" val="2639444393"/>
      </p:ext>
    </p:extLst>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4</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Key Concepts</a:t>
            </a:r>
          </a:p>
          <a:p>
            <a:pPr>
              <a:buFont typeface="Arial" panose="020B0604020202020204" pitchFamily="34" charset="0"/>
              <a:buChar char="•"/>
            </a:pPr>
            <a:r>
              <a:rPr lang="en-US" dirty="0" smtClean="0"/>
              <a:t>The student uses the characteristics of line to create artworks.</a:t>
            </a:r>
            <a:endParaRPr lang="en-US" dirty="0"/>
          </a:p>
        </p:txBody>
      </p:sp>
    </p:spTree>
    <p:extLst>
      <p:ext uri="{BB962C8B-B14F-4D97-AF65-F5344CB8AC3E}">
        <p14:creationId xmlns:p14="http://schemas.microsoft.com/office/powerpoint/2010/main" val="719931659"/>
      </p:ext>
    </p:extLst>
  </p:cSld>
  <p:clrMapOvr>
    <a:masterClrMapping/>
  </p:clrMapOvr>
  <p:transition spd="med">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4</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Skills</a:t>
            </a:r>
          </a:p>
          <a:p>
            <a:pPr>
              <a:buFont typeface="Arial" panose="020B0604020202020204" pitchFamily="34" charset="0"/>
              <a:buChar char="•"/>
            </a:pPr>
            <a:r>
              <a:rPr lang="en-US" dirty="0" smtClean="0"/>
              <a:t>Proficient </a:t>
            </a:r>
            <a:r>
              <a:rPr lang="en-US" dirty="0"/>
              <a:t>at making complex line designs.</a:t>
            </a:r>
          </a:p>
          <a:p>
            <a:pPr>
              <a:buFont typeface="Arial" panose="020B0604020202020204" pitchFamily="34" charset="0"/>
              <a:buChar char="•"/>
            </a:pPr>
            <a:r>
              <a:rPr lang="en-US" dirty="0" smtClean="0"/>
              <a:t>Capable </a:t>
            </a:r>
            <a:r>
              <a:rPr lang="en-US" dirty="0"/>
              <a:t>of producing contour lines.</a:t>
            </a:r>
          </a:p>
          <a:p>
            <a:pPr>
              <a:buFont typeface="Arial" panose="020B0604020202020204" pitchFamily="34" charset="0"/>
              <a:buChar char="•"/>
            </a:pPr>
            <a:r>
              <a:rPr lang="en-US" dirty="0" smtClean="0"/>
              <a:t>Capable </a:t>
            </a:r>
            <a:r>
              <a:rPr lang="en-US" dirty="0"/>
              <a:t>of drawing interior structure within a contour drawing</a:t>
            </a:r>
            <a:endParaRPr lang="en-US" dirty="0" smtClean="0"/>
          </a:p>
          <a:p>
            <a:endParaRPr lang="en-US" dirty="0"/>
          </a:p>
        </p:txBody>
      </p:sp>
    </p:spTree>
    <p:extLst>
      <p:ext uri="{BB962C8B-B14F-4D97-AF65-F5344CB8AC3E}">
        <p14:creationId xmlns:p14="http://schemas.microsoft.com/office/powerpoint/2010/main" val="2016243377"/>
      </p:ext>
    </p:extLst>
  </p:cSld>
  <p:clrMapOvr>
    <a:masterClrMapping/>
  </p:clrMapOvr>
  <p:transition spd="med">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4</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Visual Art Content Objectives</a:t>
            </a:r>
          </a:p>
          <a:p>
            <a:pPr>
              <a:buFont typeface="Arial" panose="020B0604020202020204" pitchFamily="34" charset="0"/>
              <a:buChar char="•"/>
            </a:pPr>
            <a:r>
              <a:rPr lang="en-US" dirty="0" smtClean="0"/>
              <a:t>I </a:t>
            </a:r>
            <a:r>
              <a:rPr lang="en-US" dirty="0"/>
              <a:t>can use a ruler.</a:t>
            </a:r>
          </a:p>
          <a:p>
            <a:pPr>
              <a:buFont typeface="Arial" panose="020B0604020202020204" pitchFamily="34" charset="0"/>
              <a:buChar char="•"/>
            </a:pPr>
            <a:r>
              <a:rPr lang="en-US" dirty="0" smtClean="0"/>
              <a:t>I </a:t>
            </a:r>
            <a:r>
              <a:rPr lang="en-US" dirty="0"/>
              <a:t>can make patterns.</a:t>
            </a:r>
          </a:p>
          <a:p>
            <a:pPr>
              <a:buFont typeface="Arial" panose="020B0604020202020204" pitchFamily="34" charset="0"/>
              <a:buChar char="•"/>
            </a:pPr>
            <a:r>
              <a:rPr lang="en-US" dirty="0" smtClean="0"/>
              <a:t>I </a:t>
            </a:r>
            <a:r>
              <a:rPr lang="en-US" dirty="0"/>
              <a:t>can alternate repetitive design/patterns.</a:t>
            </a:r>
          </a:p>
          <a:p>
            <a:pPr>
              <a:buFont typeface="Arial" panose="020B0604020202020204" pitchFamily="34" charset="0"/>
              <a:buChar char="•"/>
            </a:pPr>
            <a:r>
              <a:rPr lang="en-US" dirty="0" smtClean="0"/>
              <a:t>I </a:t>
            </a:r>
            <a:r>
              <a:rPr lang="en-US" dirty="0"/>
              <a:t>can create rhythmic line designs.</a:t>
            </a:r>
          </a:p>
        </p:txBody>
      </p:sp>
    </p:spTree>
    <p:extLst>
      <p:ext uri="{BB962C8B-B14F-4D97-AF65-F5344CB8AC3E}">
        <p14:creationId xmlns:p14="http://schemas.microsoft.com/office/powerpoint/2010/main" val="1661345481"/>
      </p:ext>
    </p:extLst>
  </p:cSld>
  <p:clrMapOvr>
    <a:masterClrMapping/>
  </p:clrMapOvr>
  <p:transition spd="med">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4</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Visual Art/Common Core Language Objectives</a:t>
            </a:r>
          </a:p>
          <a:p>
            <a:pPr>
              <a:buFont typeface="Arial" panose="020B0604020202020204" pitchFamily="34" charset="0"/>
              <a:buChar char="•"/>
            </a:pPr>
            <a:r>
              <a:rPr lang="en-US" dirty="0"/>
              <a:t>Conduct short research projects that build knowledge about Pop Art.</a:t>
            </a:r>
          </a:p>
          <a:p>
            <a:pPr>
              <a:buFont typeface="Arial" panose="020B0604020202020204" pitchFamily="34" charset="0"/>
              <a:buChar char="•"/>
            </a:pPr>
            <a:r>
              <a:rPr lang="en-US" dirty="0" smtClean="0"/>
              <a:t>Write </a:t>
            </a:r>
            <a:r>
              <a:rPr lang="en-US" dirty="0"/>
              <a:t>a couple of paragraphs about the art of Roy Lichtenstein or Andy Warhol.</a:t>
            </a:r>
          </a:p>
          <a:p>
            <a:pPr>
              <a:buFont typeface="Arial" panose="020B0604020202020204" pitchFamily="34" charset="0"/>
              <a:buChar char="•"/>
            </a:pPr>
            <a:r>
              <a:rPr lang="en-US" dirty="0" smtClean="0"/>
              <a:t> </a:t>
            </a:r>
            <a:r>
              <a:rPr lang="en-US" dirty="0"/>
              <a:t>Engage in collaborative discussions about class artworks.</a:t>
            </a:r>
          </a:p>
        </p:txBody>
      </p:sp>
    </p:spTree>
    <p:extLst>
      <p:ext uri="{BB962C8B-B14F-4D97-AF65-F5344CB8AC3E}">
        <p14:creationId xmlns:p14="http://schemas.microsoft.com/office/powerpoint/2010/main" val="4004038359"/>
      </p:ext>
    </p:extLst>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1st Quarter-Line 4</a:t>
            </a:r>
            <a:r>
              <a:rPr lang="en-US" baseline="30000" dirty="0" smtClean="0"/>
              <a:t>th</a:t>
            </a:r>
            <a:r>
              <a:rPr lang="en-US" dirty="0" smtClean="0"/>
              <a:t> Grade </a:t>
            </a:r>
            <a:endParaRPr lang="en-US" dirty="0"/>
          </a:p>
        </p:txBody>
      </p:sp>
      <p:sp>
        <p:nvSpPr>
          <p:cNvPr id="3" name="Content Placeholder 2"/>
          <p:cNvSpPr>
            <a:spLocks noGrp="1"/>
          </p:cNvSpPr>
          <p:nvPr>
            <p:ph idx="1"/>
          </p:nvPr>
        </p:nvSpPr>
        <p:spPr/>
        <p:txBody>
          <a:bodyPr/>
          <a:lstStyle/>
          <a:p>
            <a:r>
              <a:rPr lang="en-US" dirty="0" smtClean="0"/>
              <a:t>Vocabulary</a:t>
            </a:r>
          </a:p>
          <a:p>
            <a:pPr>
              <a:buFont typeface="Arial" panose="020B0604020202020204" pitchFamily="34" charset="0"/>
              <a:buChar char="•"/>
            </a:pPr>
            <a:r>
              <a:rPr lang="en-US" dirty="0"/>
              <a:t>contour line</a:t>
            </a:r>
          </a:p>
          <a:p>
            <a:pPr>
              <a:buFont typeface="Arial" panose="020B0604020202020204" pitchFamily="34" charset="0"/>
              <a:buChar char="•"/>
            </a:pPr>
            <a:r>
              <a:rPr lang="en-US" dirty="0"/>
              <a:t>structural lines</a:t>
            </a:r>
          </a:p>
          <a:p>
            <a:pPr>
              <a:buFont typeface="Arial" panose="020B0604020202020204" pitchFamily="34" charset="0"/>
              <a:buChar char="•"/>
            </a:pPr>
            <a:r>
              <a:rPr lang="en-US" dirty="0"/>
              <a:t>line designs</a:t>
            </a:r>
          </a:p>
          <a:p>
            <a:pPr>
              <a:buFont typeface="Arial" panose="020B0604020202020204" pitchFamily="34" charset="0"/>
              <a:buChar char="•"/>
            </a:pPr>
            <a:r>
              <a:rPr lang="en-US" dirty="0"/>
              <a:t>gesture line</a:t>
            </a:r>
          </a:p>
          <a:p>
            <a:pPr>
              <a:buFont typeface="Arial" panose="020B0604020202020204" pitchFamily="34" charset="0"/>
              <a:buChar char="•"/>
            </a:pPr>
            <a:r>
              <a:rPr lang="en-US" dirty="0"/>
              <a:t>Pop Art</a:t>
            </a:r>
          </a:p>
        </p:txBody>
      </p:sp>
    </p:spTree>
    <p:extLst>
      <p:ext uri="{BB962C8B-B14F-4D97-AF65-F5344CB8AC3E}">
        <p14:creationId xmlns:p14="http://schemas.microsoft.com/office/powerpoint/2010/main" val="889891901"/>
      </p:ext>
    </p:extLst>
  </p:cSld>
  <p:clrMapOvr>
    <a:masterClrMapping/>
  </p:clrMapOvr>
  <p:transition spd="med">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4</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Lessons (Activities)</a:t>
            </a:r>
          </a:p>
          <a:p>
            <a:pPr>
              <a:buFont typeface="Arial" panose="020B0604020202020204" pitchFamily="34" charset="0"/>
              <a:buChar char="•"/>
            </a:pPr>
            <a:r>
              <a:rPr lang="en-US" dirty="0"/>
              <a:t>Make contour line drawings of multiple objects, with overlapping and accurate size relationships.</a:t>
            </a:r>
          </a:p>
          <a:p>
            <a:pPr>
              <a:buFont typeface="Arial" panose="020B0604020202020204" pitchFamily="34" charset="0"/>
              <a:buChar char="•"/>
            </a:pPr>
            <a:r>
              <a:rPr lang="en-US" dirty="0" smtClean="0"/>
              <a:t>Add </a:t>
            </a:r>
            <a:r>
              <a:rPr lang="en-US" dirty="0"/>
              <a:t>structural lines and line designs in the interior features of your objects.</a:t>
            </a:r>
          </a:p>
          <a:p>
            <a:pPr>
              <a:buFont typeface="Arial" panose="020B0604020202020204" pitchFamily="34" charset="0"/>
              <a:buChar char="•"/>
            </a:pPr>
            <a:r>
              <a:rPr lang="en-US" dirty="0" smtClean="0"/>
              <a:t> </a:t>
            </a:r>
            <a:r>
              <a:rPr lang="en-US" dirty="0"/>
              <a:t>Potato prints with line designs.</a:t>
            </a:r>
          </a:p>
          <a:p>
            <a:pPr>
              <a:buFont typeface="Arial" panose="020B0604020202020204" pitchFamily="34" charset="0"/>
              <a:buChar char="•"/>
            </a:pPr>
            <a:r>
              <a:rPr lang="en-US" dirty="0" smtClean="0"/>
              <a:t> </a:t>
            </a:r>
            <a:r>
              <a:rPr lang="en-US" dirty="0"/>
              <a:t>Create gestural line drawings.</a:t>
            </a:r>
          </a:p>
        </p:txBody>
      </p:sp>
    </p:spTree>
    <p:extLst>
      <p:ext uri="{BB962C8B-B14F-4D97-AF65-F5344CB8AC3E}">
        <p14:creationId xmlns:p14="http://schemas.microsoft.com/office/powerpoint/2010/main" val="2174859212"/>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1447800"/>
            <a:ext cx="4191000" cy="2554545"/>
          </a:xfrm>
          <a:prstGeom prst="rect">
            <a:avLst/>
          </a:prstGeom>
          <a:noFill/>
        </p:spPr>
        <p:txBody>
          <a:bodyPr wrap="square" rtlCol="0">
            <a:spAutoFit/>
          </a:bodyPr>
          <a:lstStyle/>
          <a:p>
            <a:r>
              <a:rPr lang="en-US" sz="4000" dirty="0" smtClean="0"/>
              <a:t>Kindergarten</a:t>
            </a:r>
            <a:endParaRPr lang="en-US" sz="4000" dirty="0"/>
          </a:p>
          <a:p>
            <a:r>
              <a:rPr lang="en-US" sz="4000" dirty="0"/>
              <a:t>1st Quarter</a:t>
            </a:r>
          </a:p>
          <a:p>
            <a:r>
              <a:rPr lang="en-US" sz="4000" dirty="0"/>
              <a:t>Unit of Study</a:t>
            </a:r>
          </a:p>
          <a:p>
            <a:r>
              <a:rPr lang="en-US" sz="4000" dirty="0"/>
              <a:t>Elements of Art-Line</a:t>
            </a:r>
          </a:p>
        </p:txBody>
      </p:sp>
    </p:spTree>
    <p:extLst>
      <p:ext uri="{BB962C8B-B14F-4D97-AF65-F5344CB8AC3E}">
        <p14:creationId xmlns:p14="http://schemas.microsoft.com/office/powerpoint/2010/main" val="3675400842"/>
      </p:ext>
    </p:extLst>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4</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Additional Resources</a:t>
            </a:r>
          </a:p>
          <a:p>
            <a:pPr>
              <a:buFont typeface="Arial" panose="020B0604020202020204" pitchFamily="34" charset="0"/>
              <a:buChar char="•"/>
            </a:pPr>
            <a:r>
              <a:rPr lang="en-US" dirty="0"/>
              <a:t>Elementary Visual Arts GSD books &amp; videos available for check out</a:t>
            </a:r>
          </a:p>
          <a:p>
            <a:pPr>
              <a:buFont typeface="Arial" panose="020B0604020202020204" pitchFamily="34" charset="0"/>
              <a:buChar char="•"/>
            </a:pPr>
            <a:r>
              <a:rPr lang="en-US" dirty="0" smtClean="0"/>
              <a:t>4 </a:t>
            </a:r>
            <a:r>
              <a:rPr lang="en-US" dirty="0"/>
              <a:t>Teaching Guide Art</a:t>
            </a:r>
          </a:p>
          <a:p>
            <a:pPr>
              <a:buFont typeface="Arial" panose="020B0604020202020204" pitchFamily="34" charset="0"/>
              <a:buChar char="•"/>
            </a:pPr>
            <a:r>
              <a:rPr lang="en-US" dirty="0" smtClean="0"/>
              <a:t>*</a:t>
            </a:r>
            <a:r>
              <a:rPr lang="en-US" dirty="0"/>
              <a:t>Springville Art Posters; each school has a set in their Media Center</a:t>
            </a:r>
          </a:p>
        </p:txBody>
      </p:sp>
    </p:spTree>
    <p:extLst>
      <p:ext uri="{BB962C8B-B14F-4D97-AF65-F5344CB8AC3E}">
        <p14:creationId xmlns:p14="http://schemas.microsoft.com/office/powerpoint/2010/main" val="1095287062"/>
      </p:ext>
    </p:extLst>
  </p:cSld>
  <p:clrMapOvr>
    <a:masterClrMapping/>
  </p:clrMapOvr>
  <p:transition spd="med">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524000"/>
            <a:ext cx="4876800" cy="3447098"/>
          </a:xfrm>
          <a:prstGeom prst="rect">
            <a:avLst/>
          </a:prstGeom>
          <a:noFill/>
        </p:spPr>
        <p:txBody>
          <a:bodyPr wrap="square" rtlCol="0">
            <a:spAutoFit/>
          </a:bodyPr>
          <a:lstStyle/>
          <a:p>
            <a:r>
              <a:rPr lang="en-US" sz="4000" dirty="0" smtClean="0"/>
              <a:t>5</a:t>
            </a:r>
            <a:r>
              <a:rPr lang="en-US" sz="4000" baseline="30000" dirty="0" smtClean="0"/>
              <a:t>th</a:t>
            </a:r>
            <a:r>
              <a:rPr lang="en-US" sz="4000" dirty="0" smtClean="0"/>
              <a:t> Grade</a:t>
            </a:r>
          </a:p>
          <a:p>
            <a:r>
              <a:rPr lang="en-US" sz="4000" dirty="0" smtClean="0"/>
              <a:t>1</a:t>
            </a:r>
            <a:r>
              <a:rPr lang="en-US" sz="4000" baseline="30000" dirty="0" smtClean="0"/>
              <a:t>st</a:t>
            </a:r>
            <a:r>
              <a:rPr lang="en-US" sz="4000" dirty="0" smtClean="0"/>
              <a:t> Quarter</a:t>
            </a:r>
          </a:p>
          <a:p>
            <a:r>
              <a:rPr lang="en-US" sz="4000" dirty="0" smtClean="0"/>
              <a:t>Unit of Study</a:t>
            </a:r>
          </a:p>
          <a:p>
            <a:r>
              <a:rPr lang="en-US" sz="4000" dirty="0" smtClean="0"/>
              <a:t>Elements of Art-Line &amp; 	Perspective</a:t>
            </a:r>
          </a:p>
          <a:p>
            <a:endParaRPr lang="en-US" dirty="0"/>
          </a:p>
        </p:txBody>
      </p:sp>
    </p:spTree>
    <p:extLst>
      <p:ext uri="{BB962C8B-B14F-4D97-AF65-F5344CB8AC3E}">
        <p14:creationId xmlns:p14="http://schemas.microsoft.com/office/powerpoint/2010/main" val="3488591778"/>
      </p:ext>
    </p:extLst>
  </p:cSld>
  <p:clrMapOvr>
    <a:masterClrMapping/>
  </p:clrMapOvr>
  <p:transition spd="med">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&amp; Perspective 5</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a:t>Key </a:t>
            </a:r>
            <a:r>
              <a:rPr lang="en-US" dirty="0" smtClean="0"/>
              <a:t>Concepts</a:t>
            </a:r>
          </a:p>
          <a:p>
            <a:pPr>
              <a:buFont typeface="Arial" panose="020B0604020202020204" pitchFamily="34" charset="0"/>
              <a:buChar char="•"/>
            </a:pPr>
            <a:r>
              <a:rPr lang="en-US" dirty="0" smtClean="0"/>
              <a:t>The </a:t>
            </a:r>
            <a:r>
              <a:rPr lang="en-US" dirty="0"/>
              <a:t>student uses the characteristics of line to create artworks.</a:t>
            </a:r>
          </a:p>
          <a:p>
            <a:pPr>
              <a:buFont typeface="Arial" panose="020B0604020202020204" pitchFamily="34" charset="0"/>
              <a:buChar char="•"/>
            </a:pPr>
            <a:r>
              <a:rPr lang="en-US" dirty="0"/>
              <a:t>The student uses 1 Point Perspective to create the illusion of depth by drawing converging lines to one vanishing point on the horizon line.</a:t>
            </a:r>
          </a:p>
          <a:p>
            <a:endParaRPr lang="en-US" dirty="0"/>
          </a:p>
        </p:txBody>
      </p:sp>
    </p:spTree>
    <p:extLst>
      <p:ext uri="{BB962C8B-B14F-4D97-AF65-F5344CB8AC3E}">
        <p14:creationId xmlns:p14="http://schemas.microsoft.com/office/powerpoint/2010/main" val="3211842340"/>
      </p:ext>
    </p:extLst>
  </p:cSld>
  <p:clrMapOvr>
    <a:masterClrMapping/>
  </p:clrMapOvr>
  <p:transition spd="med">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&amp; Perspective</a:t>
            </a:r>
            <a:endParaRPr lang="en-US" dirty="0"/>
          </a:p>
        </p:txBody>
      </p:sp>
      <p:sp>
        <p:nvSpPr>
          <p:cNvPr id="3" name="Content Placeholder 2"/>
          <p:cNvSpPr>
            <a:spLocks noGrp="1"/>
          </p:cNvSpPr>
          <p:nvPr>
            <p:ph idx="1"/>
          </p:nvPr>
        </p:nvSpPr>
        <p:spPr/>
        <p:txBody>
          <a:bodyPr/>
          <a:lstStyle/>
          <a:p>
            <a:r>
              <a:rPr lang="en-US" dirty="0" smtClean="0"/>
              <a:t>Skills</a:t>
            </a:r>
          </a:p>
          <a:p>
            <a:pPr>
              <a:buFont typeface="Arial" panose="020B0604020202020204" pitchFamily="34" charset="0"/>
              <a:buChar char="•"/>
            </a:pPr>
            <a:r>
              <a:rPr lang="en-US" dirty="0"/>
              <a:t>Proficient at making complex line designs.</a:t>
            </a:r>
          </a:p>
          <a:p>
            <a:pPr>
              <a:buFont typeface="Arial" panose="020B0604020202020204" pitchFamily="34" charset="0"/>
              <a:buChar char="•"/>
            </a:pPr>
            <a:r>
              <a:rPr lang="en-US" dirty="0" smtClean="0"/>
              <a:t>Highly </a:t>
            </a:r>
            <a:r>
              <a:rPr lang="en-US" dirty="0"/>
              <a:t>skilled at contour and structural line drawings.</a:t>
            </a:r>
          </a:p>
          <a:p>
            <a:pPr>
              <a:buFont typeface="Arial" panose="020B0604020202020204" pitchFamily="34" charset="0"/>
              <a:buChar char="•"/>
            </a:pPr>
            <a:r>
              <a:rPr lang="en-US" dirty="0" smtClean="0"/>
              <a:t> </a:t>
            </a:r>
            <a:r>
              <a:rPr lang="en-US" dirty="0"/>
              <a:t>Able to understand value changes</a:t>
            </a:r>
          </a:p>
          <a:p>
            <a:pPr>
              <a:buFont typeface="Arial" panose="020B0604020202020204" pitchFamily="34" charset="0"/>
              <a:buChar char="•"/>
            </a:pPr>
            <a:r>
              <a:rPr lang="en-US" dirty="0" smtClean="0"/>
              <a:t> </a:t>
            </a:r>
            <a:r>
              <a:rPr lang="en-US" dirty="0"/>
              <a:t>Able to make parallel lines in showing value changes.</a:t>
            </a:r>
          </a:p>
          <a:p>
            <a:pPr>
              <a:buFont typeface="Arial" panose="020B0604020202020204" pitchFamily="34" charset="0"/>
              <a:buChar char="•"/>
            </a:pPr>
            <a:r>
              <a:rPr lang="en-US" dirty="0" smtClean="0"/>
              <a:t> </a:t>
            </a:r>
            <a:r>
              <a:rPr lang="en-US" dirty="0"/>
              <a:t>Able to create the illusion of depth by using one point perspective.</a:t>
            </a: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3938318527"/>
      </p:ext>
    </p:extLst>
  </p:cSld>
  <p:clrMapOvr>
    <a:masterClrMapping/>
  </p:clrMapOvr>
  <p:transition spd="med">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&amp; Perspective 5</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Visual Art Content Objectives</a:t>
            </a:r>
          </a:p>
          <a:p>
            <a:pPr>
              <a:buFont typeface="Arial" panose="020B0604020202020204" pitchFamily="34" charset="0"/>
              <a:buChar char="•"/>
            </a:pPr>
            <a:r>
              <a:rPr lang="en-US" dirty="0"/>
              <a:t>I can use a ruler.</a:t>
            </a:r>
          </a:p>
          <a:p>
            <a:pPr>
              <a:buFont typeface="Arial" panose="020B0604020202020204" pitchFamily="34" charset="0"/>
              <a:buChar char="•"/>
            </a:pPr>
            <a:r>
              <a:rPr lang="en-US" dirty="0" smtClean="0"/>
              <a:t>I </a:t>
            </a:r>
            <a:r>
              <a:rPr lang="en-US" dirty="0"/>
              <a:t>can draw changes in surfaces with cross-contour lines.</a:t>
            </a:r>
          </a:p>
          <a:p>
            <a:pPr>
              <a:buFont typeface="Arial" panose="020B0604020202020204" pitchFamily="34" charset="0"/>
              <a:buChar char="•"/>
            </a:pPr>
            <a:r>
              <a:rPr lang="en-US" dirty="0" smtClean="0"/>
              <a:t> </a:t>
            </a:r>
            <a:r>
              <a:rPr lang="en-US" dirty="0"/>
              <a:t>I can mimic patterns and textures.</a:t>
            </a:r>
          </a:p>
          <a:p>
            <a:pPr>
              <a:buFont typeface="Arial" panose="020B0604020202020204" pitchFamily="34" charset="0"/>
              <a:buChar char="•"/>
            </a:pPr>
            <a:r>
              <a:rPr lang="en-US" dirty="0" smtClean="0"/>
              <a:t> </a:t>
            </a:r>
            <a:r>
              <a:rPr lang="en-US" dirty="0"/>
              <a:t>I can create depth using One-Point Perspective.</a:t>
            </a:r>
          </a:p>
        </p:txBody>
      </p:sp>
    </p:spTree>
    <p:extLst>
      <p:ext uri="{BB962C8B-B14F-4D97-AF65-F5344CB8AC3E}">
        <p14:creationId xmlns:p14="http://schemas.microsoft.com/office/powerpoint/2010/main" val="1032342962"/>
      </p:ext>
    </p:extLst>
  </p:cSld>
  <p:clrMapOvr>
    <a:masterClrMapping/>
  </p:clrMapOvr>
  <p:transition spd="med">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&amp; Perspective Grade 5</a:t>
            </a:r>
            <a:endParaRPr lang="en-US" dirty="0"/>
          </a:p>
        </p:txBody>
      </p:sp>
      <p:sp>
        <p:nvSpPr>
          <p:cNvPr id="3" name="Content Placeholder 2"/>
          <p:cNvSpPr>
            <a:spLocks noGrp="1"/>
          </p:cNvSpPr>
          <p:nvPr>
            <p:ph idx="1"/>
          </p:nvPr>
        </p:nvSpPr>
        <p:spPr/>
        <p:txBody>
          <a:bodyPr/>
          <a:lstStyle/>
          <a:p>
            <a:r>
              <a:rPr lang="en-US" dirty="0" smtClean="0"/>
              <a:t>Visual Art/Common Core Language Objectives</a:t>
            </a:r>
          </a:p>
          <a:p>
            <a:pPr>
              <a:buFont typeface="Arial" panose="020B0604020202020204" pitchFamily="34" charset="0"/>
              <a:buChar char="•"/>
            </a:pPr>
            <a:r>
              <a:rPr lang="en-US" dirty="0" smtClean="0"/>
              <a:t>Conduct </a:t>
            </a:r>
            <a:r>
              <a:rPr lang="en-US" dirty="0"/>
              <a:t>a research projects that builds knowledge about the innovative use of perspective in Renaissance depictions of architecture and flooring.</a:t>
            </a:r>
          </a:p>
          <a:p>
            <a:pPr>
              <a:buFont typeface="Arial" panose="020B0604020202020204" pitchFamily="34" charset="0"/>
              <a:buChar char="•"/>
            </a:pPr>
            <a:r>
              <a:rPr lang="en-US" dirty="0" smtClean="0"/>
              <a:t> </a:t>
            </a:r>
            <a:r>
              <a:rPr lang="en-US" dirty="0"/>
              <a:t>Write a couple of paragraphs about The School of Athens by </a:t>
            </a:r>
            <a:r>
              <a:rPr lang="en-US" dirty="0" err="1"/>
              <a:t>Sanzio</a:t>
            </a:r>
            <a:r>
              <a:rPr lang="en-US" dirty="0"/>
              <a:t> Raphael and the artist’s use of perspective.</a:t>
            </a:r>
          </a:p>
          <a:p>
            <a:pPr>
              <a:buFont typeface="Arial" panose="020B0604020202020204" pitchFamily="34" charset="0"/>
              <a:buChar char="•"/>
            </a:pPr>
            <a:r>
              <a:rPr lang="en-US" dirty="0" smtClean="0"/>
              <a:t> </a:t>
            </a:r>
            <a:r>
              <a:rPr lang="en-US" dirty="0"/>
              <a:t>Engage in collaborative discussions about class artworks.</a:t>
            </a:r>
          </a:p>
        </p:txBody>
      </p:sp>
    </p:spTree>
    <p:extLst>
      <p:ext uri="{BB962C8B-B14F-4D97-AF65-F5344CB8AC3E}">
        <p14:creationId xmlns:p14="http://schemas.microsoft.com/office/powerpoint/2010/main" val="2084382230"/>
      </p:ext>
    </p:extLst>
  </p:cSld>
  <p:clrMapOvr>
    <a:masterClrMapping/>
  </p:clrMapOvr>
  <p:transition spd="med">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&amp; Perspective 6</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Vocabulary</a:t>
            </a:r>
          </a:p>
          <a:p>
            <a:pPr>
              <a:buFont typeface="Arial" panose="020B0604020202020204" pitchFamily="34" charset="0"/>
              <a:buChar char="•"/>
            </a:pPr>
            <a:r>
              <a:rPr lang="en-US" dirty="0"/>
              <a:t>Blind contour line</a:t>
            </a:r>
          </a:p>
          <a:p>
            <a:pPr>
              <a:buFont typeface="Arial" panose="020B0604020202020204" pitchFamily="34" charset="0"/>
              <a:buChar char="•"/>
            </a:pPr>
            <a:r>
              <a:rPr lang="en-US" dirty="0"/>
              <a:t>1 Pt. Perspective</a:t>
            </a:r>
          </a:p>
          <a:p>
            <a:pPr>
              <a:buFont typeface="Arial" panose="020B0604020202020204" pitchFamily="34" charset="0"/>
              <a:buChar char="•"/>
            </a:pPr>
            <a:r>
              <a:rPr lang="en-US" dirty="0"/>
              <a:t>Horizon line</a:t>
            </a:r>
          </a:p>
          <a:p>
            <a:pPr>
              <a:buFont typeface="Arial" panose="020B0604020202020204" pitchFamily="34" charset="0"/>
              <a:buChar char="•"/>
            </a:pPr>
            <a:r>
              <a:rPr lang="en-US" dirty="0"/>
              <a:t>Vanishing point</a:t>
            </a:r>
          </a:p>
          <a:p>
            <a:pPr>
              <a:buFont typeface="Arial" panose="020B0604020202020204" pitchFamily="34" charset="0"/>
              <a:buChar char="•"/>
            </a:pPr>
            <a:r>
              <a:rPr lang="en-US" dirty="0"/>
              <a:t>Illusion</a:t>
            </a:r>
          </a:p>
          <a:p>
            <a:pPr>
              <a:buFont typeface="Arial" panose="020B0604020202020204" pitchFamily="34" charset="0"/>
              <a:buChar char="•"/>
            </a:pPr>
            <a:r>
              <a:rPr lang="en-US" dirty="0"/>
              <a:t>Depth</a:t>
            </a:r>
          </a:p>
          <a:p>
            <a:pPr>
              <a:buFont typeface="Arial" panose="020B0604020202020204" pitchFamily="34" charset="0"/>
              <a:buChar char="•"/>
            </a:pPr>
            <a:r>
              <a:rPr lang="en-US" dirty="0"/>
              <a:t>parallel</a:t>
            </a:r>
          </a:p>
        </p:txBody>
      </p:sp>
    </p:spTree>
    <p:extLst>
      <p:ext uri="{BB962C8B-B14F-4D97-AF65-F5344CB8AC3E}">
        <p14:creationId xmlns:p14="http://schemas.microsoft.com/office/powerpoint/2010/main" val="2093621081"/>
      </p:ext>
    </p:extLst>
  </p:cSld>
  <p:clrMapOvr>
    <a:masterClrMapping/>
  </p:clrMapOvr>
  <p:transition spd="med">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&amp; Perspective 6</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Lessons (Activities)</a:t>
            </a:r>
          </a:p>
          <a:p>
            <a:pPr>
              <a:buFont typeface="Arial" panose="020B0604020202020204" pitchFamily="34" charset="0"/>
              <a:buChar char="•"/>
            </a:pPr>
            <a:r>
              <a:rPr lang="en-US" dirty="0"/>
              <a:t>Practice blind contour drawings of a student’s shoe. Next, draw your shoe again, while looking at it and compare the two drawings.</a:t>
            </a:r>
          </a:p>
          <a:p>
            <a:pPr>
              <a:buFont typeface="Arial" panose="020B0604020202020204" pitchFamily="34" charset="0"/>
              <a:buChar char="•"/>
            </a:pPr>
            <a:r>
              <a:rPr lang="en-US" dirty="0" smtClean="0"/>
              <a:t>Recognize </a:t>
            </a:r>
            <a:r>
              <a:rPr lang="en-US" dirty="0"/>
              <a:t>One-Point Perspective. Practice drawing cubes above, on, and below the horizon line.</a:t>
            </a:r>
          </a:p>
          <a:p>
            <a:pPr>
              <a:buFont typeface="Arial" panose="020B0604020202020204" pitchFamily="34" charset="0"/>
              <a:buChar char="•"/>
            </a:pPr>
            <a:r>
              <a:rPr lang="en-US" dirty="0" smtClean="0"/>
              <a:t> </a:t>
            </a:r>
            <a:r>
              <a:rPr lang="en-US" dirty="0"/>
              <a:t>1-Point Perspective Initials.</a:t>
            </a:r>
          </a:p>
        </p:txBody>
      </p:sp>
    </p:spTree>
    <p:extLst>
      <p:ext uri="{BB962C8B-B14F-4D97-AF65-F5344CB8AC3E}">
        <p14:creationId xmlns:p14="http://schemas.microsoft.com/office/powerpoint/2010/main" val="2718653736"/>
      </p:ext>
    </p:extLst>
  </p:cSld>
  <p:clrMapOvr>
    <a:masterClrMapping/>
  </p:clrMapOvr>
  <p:transition spd="med">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&amp; Perspective 6</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Additional Resources</a:t>
            </a:r>
          </a:p>
          <a:p>
            <a:pPr>
              <a:buFont typeface="Arial" panose="020B0604020202020204" pitchFamily="34" charset="0"/>
              <a:buChar char="•"/>
            </a:pPr>
            <a:r>
              <a:rPr lang="en-US" dirty="0"/>
              <a:t>Elementary Visual Arts GSD books &amp; videos available for check out</a:t>
            </a:r>
          </a:p>
          <a:p>
            <a:pPr>
              <a:buFont typeface="Arial" panose="020B0604020202020204" pitchFamily="34" charset="0"/>
              <a:buChar char="•"/>
            </a:pPr>
            <a:r>
              <a:rPr lang="en-US" dirty="0" smtClean="0"/>
              <a:t>5 </a:t>
            </a:r>
            <a:r>
              <a:rPr lang="en-US" dirty="0"/>
              <a:t>Teaching Guide Art</a:t>
            </a:r>
          </a:p>
          <a:p>
            <a:pPr>
              <a:buFont typeface="Arial" panose="020B0604020202020204" pitchFamily="34" charset="0"/>
              <a:buChar char="•"/>
            </a:pPr>
            <a:r>
              <a:rPr lang="en-US" dirty="0" smtClean="0"/>
              <a:t> </a:t>
            </a:r>
            <a:r>
              <a:rPr lang="en-US" dirty="0"/>
              <a:t>*Springville Art Posters; each school has a set in their</a:t>
            </a:r>
          </a:p>
          <a:p>
            <a:pPr>
              <a:buFont typeface="Arial" panose="020B0604020202020204" pitchFamily="34" charset="0"/>
              <a:buChar char="•"/>
            </a:pPr>
            <a:r>
              <a:rPr lang="en-US" dirty="0"/>
              <a:t>Media Center</a:t>
            </a:r>
          </a:p>
          <a:p>
            <a:pPr>
              <a:buFont typeface="Arial" panose="020B0604020202020204" pitchFamily="34" charset="0"/>
              <a:buChar char="•"/>
            </a:pPr>
            <a:r>
              <a:rPr lang="en-US" dirty="0" smtClean="0"/>
              <a:t> </a:t>
            </a:r>
            <a:r>
              <a:rPr lang="en-US" dirty="0"/>
              <a:t>5th Grade Art Lessons by Mrs. Brown</a:t>
            </a:r>
          </a:p>
        </p:txBody>
      </p:sp>
    </p:spTree>
    <p:extLst>
      <p:ext uri="{BB962C8B-B14F-4D97-AF65-F5344CB8AC3E}">
        <p14:creationId xmlns:p14="http://schemas.microsoft.com/office/powerpoint/2010/main" val="1177737134"/>
      </p:ext>
    </p:extLst>
  </p:cSld>
  <p:clrMapOvr>
    <a:masterClrMapping/>
  </p:clrMapOvr>
  <p:transition spd="med">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Text Box 7"/>
          <p:cNvSpPr txBox="1">
            <a:spLocks noChangeArrowheads="1"/>
          </p:cNvSpPr>
          <p:nvPr/>
        </p:nvSpPr>
        <p:spPr bwMode="auto">
          <a:xfrm>
            <a:off x="3352800" y="2209800"/>
            <a:ext cx="2438400" cy="276999"/>
          </a:xfrm>
          <a:prstGeom prst="rect">
            <a:avLst/>
          </a:prstGeom>
          <a:noFill/>
          <a:ln w="9525">
            <a:noFill/>
            <a:miter lim="800000"/>
            <a:headEnd/>
            <a:tailEnd/>
          </a:ln>
          <a:effectLst/>
        </p:spPr>
        <p:txBody>
          <a:bodyPr>
            <a:spAutoFit/>
          </a:bodyPr>
          <a:lstStyle/>
          <a:p>
            <a:pPr algn="ctr">
              <a:spcBef>
                <a:spcPct val="50000"/>
              </a:spcBef>
            </a:pPr>
            <a:r>
              <a:rPr lang="en-US" sz="1200" b="1" dirty="0" smtClean="0">
                <a:latin typeface="+mn-lt"/>
              </a:rPr>
              <a:t>Template Provided By</a:t>
            </a:r>
            <a:endParaRPr lang="en-US" sz="1200" b="1" dirty="0">
              <a:latin typeface="+mn-lt"/>
            </a:endParaRPr>
          </a:p>
        </p:txBody>
      </p:sp>
      <p:sp>
        <p:nvSpPr>
          <p:cNvPr id="14344" name="Text Box 8">
            <a:hlinkClick r:id="rId2"/>
          </p:cNvPr>
          <p:cNvSpPr txBox="1">
            <a:spLocks noChangeArrowheads="1"/>
          </p:cNvSpPr>
          <p:nvPr/>
        </p:nvSpPr>
        <p:spPr bwMode="auto">
          <a:xfrm>
            <a:off x="2705100" y="3242846"/>
            <a:ext cx="3733800" cy="338554"/>
          </a:xfrm>
          <a:prstGeom prst="rect">
            <a:avLst/>
          </a:prstGeom>
          <a:noFill/>
          <a:ln w="9525">
            <a:noFill/>
            <a:miter lim="800000"/>
            <a:headEnd/>
            <a:tailEnd/>
          </a:ln>
          <a:effectLst/>
        </p:spPr>
        <p:txBody>
          <a:bodyPr wrap="square">
            <a:spAutoFit/>
          </a:bodyPr>
          <a:lstStyle/>
          <a:p>
            <a:pPr algn="ctr"/>
            <a:r>
              <a:rPr lang="en-US" sz="1600" b="1" dirty="0">
                <a:latin typeface="+mn-lt"/>
              </a:rPr>
              <a:t>www.animationfactory.com</a:t>
            </a:r>
          </a:p>
        </p:txBody>
      </p:sp>
      <p:sp>
        <p:nvSpPr>
          <p:cNvPr id="12" name="Text Box 7"/>
          <p:cNvSpPr txBox="1">
            <a:spLocks noChangeArrowheads="1"/>
          </p:cNvSpPr>
          <p:nvPr/>
        </p:nvSpPr>
        <p:spPr bwMode="auto">
          <a:xfrm>
            <a:off x="2590800" y="3733800"/>
            <a:ext cx="3962400" cy="461665"/>
          </a:xfrm>
          <a:prstGeom prst="rect">
            <a:avLst/>
          </a:prstGeom>
          <a:noFill/>
          <a:ln w="9525">
            <a:noFill/>
            <a:miter lim="800000"/>
            <a:headEnd/>
            <a:tailEnd/>
          </a:ln>
          <a:effectLst/>
        </p:spPr>
        <p:txBody>
          <a:bodyPr wrap="square">
            <a:spAutoFit/>
          </a:bodyPr>
          <a:lstStyle/>
          <a:p>
            <a:pPr algn="ctr">
              <a:spcBef>
                <a:spcPct val="50000"/>
              </a:spcBef>
            </a:pPr>
            <a:r>
              <a:rPr lang="en-US" sz="1200" b="1" dirty="0" smtClean="0">
                <a:latin typeface="+mn-lt"/>
              </a:rPr>
              <a:t>500,000 Downloadable PowerPoint Templates, Animated Clip Art, Backgrounds and Videos</a:t>
            </a:r>
            <a:endParaRPr lang="en-US" sz="1200" b="1" dirty="0">
              <a:latin typeface="+mn-lt"/>
            </a:endParaRPr>
          </a:p>
        </p:txBody>
      </p:sp>
      <p:pic>
        <p:nvPicPr>
          <p:cNvPr id="13" name="Picture 12" descr="af_logo_long.png">
            <a:hlinkClick r:id="rId2"/>
          </p:cNvPr>
          <p:cNvPicPr>
            <a:picLocks noChangeAspect="1"/>
          </p:cNvPicPr>
          <p:nvPr/>
        </p:nvPicPr>
        <p:blipFill>
          <a:blip r:embed="rId3" cstate="print"/>
          <a:stretch>
            <a:fillRect/>
          </a:stretch>
        </p:blipFill>
        <p:spPr>
          <a:xfrm>
            <a:off x="1562100" y="2612978"/>
            <a:ext cx="6019800" cy="767450"/>
          </a:xfrm>
          <a:prstGeom prst="rect">
            <a:avLst/>
          </a:prstGeom>
        </p:spPr>
      </p:pic>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Kindergarten</a:t>
            </a:r>
            <a:endParaRPr lang="en-US" dirty="0"/>
          </a:p>
        </p:txBody>
      </p:sp>
      <p:sp>
        <p:nvSpPr>
          <p:cNvPr id="3" name="Content Placeholder 2"/>
          <p:cNvSpPr>
            <a:spLocks noGrp="1"/>
          </p:cNvSpPr>
          <p:nvPr>
            <p:ph idx="1"/>
          </p:nvPr>
        </p:nvSpPr>
        <p:spPr/>
        <p:txBody>
          <a:bodyPr/>
          <a:lstStyle/>
          <a:p>
            <a:r>
              <a:rPr lang="en-US" dirty="0" smtClean="0"/>
              <a:t>Key Concepts</a:t>
            </a:r>
          </a:p>
          <a:p>
            <a:pPr>
              <a:buFont typeface="Arial" panose="020B0604020202020204" pitchFamily="34" charset="0"/>
              <a:buChar char="•"/>
            </a:pPr>
            <a:r>
              <a:rPr lang="en-US" dirty="0"/>
              <a:t>The student can understand and use a variety of lines in creating an artwork</a:t>
            </a:r>
          </a:p>
        </p:txBody>
      </p:sp>
    </p:spTree>
    <p:extLst>
      <p:ext uri="{BB962C8B-B14F-4D97-AF65-F5344CB8AC3E}">
        <p14:creationId xmlns:p14="http://schemas.microsoft.com/office/powerpoint/2010/main" val="3089342272"/>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Kindergarten</a:t>
            </a:r>
            <a:endParaRPr lang="en-US" dirty="0"/>
          </a:p>
        </p:txBody>
      </p:sp>
      <p:sp>
        <p:nvSpPr>
          <p:cNvPr id="3" name="Content Placeholder 2"/>
          <p:cNvSpPr>
            <a:spLocks noGrp="1"/>
          </p:cNvSpPr>
          <p:nvPr>
            <p:ph idx="1"/>
          </p:nvPr>
        </p:nvSpPr>
        <p:spPr/>
        <p:txBody>
          <a:bodyPr/>
          <a:lstStyle/>
          <a:p>
            <a:r>
              <a:rPr lang="en-US" dirty="0" smtClean="0"/>
              <a:t>Skills</a:t>
            </a:r>
          </a:p>
          <a:p>
            <a:pPr>
              <a:buFont typeface="Arial" panose="020B0604020202020204" pitchFamily="34" charset="0"/>
              <a:buChar char="•"/>
            </a:pPr>
            <a:r>
              <a:rPr lang="en-US" dirty="0"/>
              <a:t>Use pencil, crayon, scissors, and glue</a:t>
            </a:r>
          </a:p>
          <a:p>
            <a:r>
              <a:rPr lang="en-US" dirty="0" smtClean="0"/>
              <a:t>Control </a:t>
            </a:r>
            <a:r>
              <a:rPr lang="en-US" dirty="0"/>
              <a:t>pencil in various directions</a:t>
            </a:r>
          </a:p>
        </p:txBody>
      </p:sp>
    </p:spTree>
    <p:extLst>
      <p:ext uri="{BB962C8B-B14F-4D97-AF65-F5344CB8AC3E}">
        <p14:creationId xmlns:p14="http://schemas.microsoft.com/office/powerpoint/2010/main" val="1645773697"/>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Quarter-Line Kindergarten</a:t>
            </a:r>
            <a:endParaRPr lang="en-US" dirty="0"/>
          </a:p>
        </p:txBody>
      </p:sp>
      <p:sp>
        <p:nvSpPr>
          <p:cNvPr id="3" name="Content Placeholder 2"/>
          <p:cNvSpPr>
            <a:spLocks noGrp="1"/>
          </p:cNvSpPr>
          <p:nvPr>
            <p:ph idx="1"/>
          </p:nvPr>
        </p:nvSpPr>
        <p:spPr/>
        <p:txBody>
          <a:bodyPr/>
          <a:lstStyle/>
          <a:p>
            <a:r>
              <a:rPr lang="en-US" dirty="0" smtClean="0"/>
              <a:t>Visual Arts </a:t>
            </a:r>
            <a:r>
              <a:rPr lang="en-US" dirty="0"/>
              <a:t>Content </a:t>
            </a:r>
            <a:r>
              <a:rPr lang="en-US" dirty="0" smtClean="0"/>
              <a:t>Objectives</a:t>
            </a:r>
          </a:p>
          <a:p>
            <a:pPr>
              <a:buFont typeface="Arial" panose="020B0604020202020204" pitchFamily="34" charset="0"/>
              <a:buChar char="•"/>
            </a:pPr>
            <a:r>
              <a:rPr lang="en-US" dirty="0" smtClean="0"/>
              <a:t>I </a:t>
            </a:r>
            <a:r>
              <a:rPr lang="en-US" dirty="0"/>
              <a:t>can scribble </a:t>
            </a:r>
            <a:r>
              <a:rPr lang="en-US" dirty="0" smtClean="0"/>
              <a:t>freely</a:t>
            </a:r>
          </a:p>
          <a:p>
            <a:pPr>
              <a:buFont typeface="Arial" panose="020B0604020202020204" pitchFamily="34" charset="0"/>
              <a:buChar char="•"/>
            </a:pPr>
            <a:r>
              <a:rPr lang="en-US" dirty="0" smtClean="0"/>
              <a:t>I </a:t>
            </a:r>
            <a:r>
              <a:rPr lang="en-US" dirty="0"/>
              <a:t>can group marks and play with line motion</a:t>
            </a:r>
          </a:p>
          <a:p>
            <a:pPr>
              <a:buFont typeface="Arial" panose="020B0604020202020204" pitchFamily="34" charset="0"/>
              <a:buChar char="•"/>
            </a:pPr>
            <a:r>
              <a:rPr lang="en-US" dirty="0" smtClean="0"/>
              <a:t> </a:t>
            </a:r>
            <a:r>
              <a:rPr lang="en-US" dirty="0"/>
              <a:t>I can make and identify the characteristics of line</a:t>
            </a:r>
          </a:p>
          <a:p>
            <a:endParaRPr lang="en-US" dirty="0" smtClean="0"/>
          </a:p>
          <a:p>
            <a:endParaRPr lang="en-US" dirty="0"/>
          </a:p>
        </p:txBody>
      </p:sp>
    </p:spTree>
    <p:extLst>
      <p:ext uri="{BB962C8B-B14F-4D97-AF65-F5344CB8AC3E}">
        <p14:creationId xmlns:p14="http://schemas.microsoft.com/office/powerpoint/2010/main" val="1949164569"/>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r>
              <a:rPr lang="en-US" dirty="0" smtClean="0"/>
              <a:t>Visual Art/Common Core Language Objectives</a:t>
            </a:r>
          </a:p>
          <a:p>
            <a:pPr>
              <a:buFont typeface="Arial" panose="020B0604020202020204" pitchFamily="34" charset="0"/>
              <a:buChar char="•"/>
            </a:pPr>
            <a:r>
              <a:rPr lang="en-US" dirty="0" smtClean="0"/>
              <a:t>Describe </a:t>
            </a:r>
            <a:r>
              <a:rPr lang="en-US" dirty="0"/>
              <a:t>the relationship between illustrations and the story of Harold and the Purple Crayon.</a:t>
            </a:r>
          </a:p>
          <a:p>
            <a:pPr>
              <a:buFont typeface="Arial" panose="020B0604020202020204" pitchFamily="34" charset="0"/>
              <a:buChar char="•"/>
            </a:pPr>
            <a:r>
              <a:rPr lang="en-US" dirty="0" smtClean="0"/>
              <a:t>Describe </a:t>
            </a:r>
            <a:r>
              <a:rPr lang="en-US" dirty="0"/>
              <a:t>how the images of Hans </a:t>
            </a:r>
            <a:r>
              <a:rPr lang="en-US" dirty="0" err="1"/>
              <a:t>Hartung</a:t>
            </a:r>
            <a:r>
              <a:rPr lang="en-US" dirty="0"/>
              <a:t> or Franz Kline makes them feel. </a:t>
            </a:r>
            <a:endParaRPr lang="en-US" dirty="0" smtClean="0"/>
          </a:p>
          <a:p>
            <a:pPr>
              <a:buFont typeface="Arial" panose="020B0604020202020204" pitchFamily="34" charset="0"/>
              <a:buChar char="•"/>
            </a:pPr>
            <a:r>
              <a:rPr lang="en-US" dirty="0" smtClean="0"/>
              <a:t>Describe </a:t>
            </a:r>
            <a:r>
              <a:rPr lang="en-US" dirty="0"/>
              <a:t>what the artist was trying to say, promoting perceptual discrimination and judgment.</a:t>
            </a:r>
          </a:p>
        </p:txBody>
      </p:sp>
      <p:sp>
        <p:nvSpPr>
          <p:cNvPr id="4" name="Title 3"/>
          <p:cNvSpPr>
            <a:spLocks noGrp="1"/>
          </p:cNvSpPr>
          <p:nvPr>
            <p:ph type="title"/>
          </p:nvPr>
        </p:nvSpPr>
        <p:spPr/>
        <p:txBody>
          <a:bodyPr/>
          <a:lstStyle/>
          <a:p>
            <a:r>
              <a:rPr lang="en-US" dirty="0" smtClean="0"/>
              <a:t>1</a:t>
            </a:r>
            <a:r>
              <a:rPr lang="en-US" baseline="30000" dirty="0" smtClean="0"/>
              <a:t>st</a:t>
            </a:r>
            <a:r>
              <a:rPr lang="en-US" dirty="0" smtClean="0"/>
              <a:t> Quarter-Line Kindergarten</a:t>
            </a:r>
            <a:endParaRPr lang="en-US" dirty="0"/>
          </a:p>
        </p:txBody>
      </p:sp>
    </p:spTree>
    <p:extLst>
      <p:ext uri="{BB962C8B-B14F-4D97-AF65-F5344CB8AC3E}">
        <p14:creationId xmlns:p14="http://schemas.microsoft.com/office/powerpoint/2010/main" val="2610714004"/>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school_suppli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business_flight">
      <a:majorFont>
        <a:latin typeface="Impact"/>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siness_f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_fligh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_fligh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_fligh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_fligh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_fligh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_fligh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_fligh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_fligh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_fligh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_fligh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_fligh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53EDB37-A03C-4599-A6CE-A67D89982D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School supplies design slides</Template>
  <TotalTime>184</TotalTime>
  <Words>1870</Words>
  <Application>Microsoft Office PowerPoint</Application>
  <PresentationFormat>On-screen Show (4:3)</PresentationFormat>
  <Paragraphs>295</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20th Century Font</vt:lpstr>
      <vt:lpstr>Arial</vt:lpstr>
      <vt:lpstr>Arial Black</vt:lpstr>
      <vt:lpstr>Impact</vt:lpstr>
      <vt:lpstr>Tahoma</vt:lpstr>
      <vt:lpstr>school_supplies</vt:lpstr>
      <vt:lpstr>VISUAL ARTS</vt:lpstr>
      <vt:lpstr>STATE CURRICULUM STANDARDS</vt:lpstr>
      <vt:lpstr>State Curriculum Standards</vt:lpstr>
      <vt:lpstr>State Curriculum Standards</vt:lpstr>
      <vt:lpstr>PowerPoint Presentation</vt:lpstr>
      <vt:lpstr>1st Quarter-Line Kindergarten</vt:lpstr>
      <vt:lpstr>1st Quarter-Line Kindergarten</vt:lpstr>
      <vt:lpstr>1st Quarter-Line Kindergarten</vt:lpstr>
      <vt:lpstr>1st Quarter-Line Kindergarten</vt:lpstr>
      <vt:lpstr>1st Quarter-Line Kindergarten</vt:lpstr>
      <vt:lpstr>1st Quarter-Line Kindergarten</vt:lpstr>
      <vt:lpstr>1st Quarter-Line Kindergarten</vt:lpstr>
      <vt:lpstr>PowerPoint Presentation</vt:lpstr>
      <vt:lpstr>1st Quarter-Line Kindergarten</vt:lpstr>
      <vt:lpstr>PowerPoint Presentation</vt:lpstr>
      <vt:lpstr>1st Quarter-Line 1st grade</vt:lpstr>
      <vt:lpstr>1st Quarter-Line 1st grade</vt:lpstr>
      <vt:lpstr>1st Quarter-Line 1st grade</vt:lpstr>
      <vt:lpstr>1st Quarter-Line 1st Grade</vt:lpstr>
      <vt:lpstr>1st Quarter-Line 1st Grade</vt:lpstr>
      <vt:lpstr>1st Quarter-Line 1st Grade</vt:lpstr>
      <vt:lpstr>1st Quarter-Line 1st Grade</vt:lpstr>
      <vt:lpstr>1st Quarter-Line 1st Grade</vt:lpstr>
      <vt:lpstr>1st Quarter-Line 1st Grade</vt:lpstr>
      <vt:lpstr>PowerPoint Presentation</vt:lpstr>
      <vt:lpstr>PowerPoint Presentation</vt:lpstr>
      <vt:lpstr>1st Quarter-Line 2nd grade</vt:lpstr>
      <vt:lpstr>1st Quarter-Line 2nd grade</vt:lpstr>
      <vt:lpstr>1st Quarter-Line 2nd grade</vt:lpstr>
      <vt:lpstr>1st Quarter-Line 2nd Grade</vt:lpstr>
      <vt:lpstr>PowerPoint Presentation</vt:lpstr>
      <vt:lpstr>PowerPoint Presentation</vt:lpstr>
      <vt:lpstr>PowerPoint Presentation</vt:lpstr>
      <vt:lpstr>PowerPoint Presentation</vt:lpstr>
      <vt:lpstr>1st Quarter-Line 3rd Grade</vt:lpstr>
      <vt:lpstr>PowerPoint Presentation</vt:lpstr>
      <vt:lpstr>PowerPoint Presentation</vt:lpstr>
      <vt:lpstr>PowerPoint Presentation</vt:lpstr>
      <vt:lpstr>PowerPoint Presentation</vt:lpstr>
      <vt:lpstr>PowerPoint Presentation</vt:lpstr>
      <vt:lpstr>PowerPoint Presentation</vt:lpstr>
      <vt:lpstr>1st Quarter-Line 3rd Grade</vt:lpstr>
      <vt:lpstr>PowerPoint Presentation</vt:lpstr>
      <vt:lpstr>1st Quarter-Line 4th Grade</vt:lpstr>
      <vt:lpstr>1st Quarter-Line 4th Grade</vt:lpstr>
      <vt:lpstr>1st Quarter-Line 4th Grade</vt:lpstr>
      <vt:lpstr>1st Quarter-Line 4th Grade</vt:lpstr>
      <vt:lpstr>1st Quarter-Line 4th Grade </vt:lpstr>
      <vt:lpstr>1st Quarter-Line 4th Grade</vt:lpstr>
      <vt:lpstr>1st Quarter-Line 4th Grade</vt:lpstr>
      <vt:lpstr>PowerPoint Presentation</vt:lpstr>
      <vt:lpstr>1st Quarter-Line &amp; Perspective 5th Grade</vt:lpstr>
      <vt:lpstr>1st Quarter-Line &amp; Perspective</vt:lpstr>
      <vt:lpstr>1st Quarter-Line &amp; Perspective 5th Grade</vt:lpstr>
      <vt:lpstr>1st Quarter-Line &amp; Perspective Grade 5</vt:lpstr>
      <vt:lpstr>1st Quarter-Line &amp; Perspective 6th Grade</vt:lpstr>
      <vt:lpstr>1st Quarter-Line &amp; Perspective 6th Grade</vt:lpstr>
      <vt:lpstr>1st Quarter-Line &amp; Perspective 6th Grade</vt:lpstr>
      <vt:lpstr>PowerPoint Presentation</vt:lpstr>
    </vt:vector>
  </TitlesOfParts>
  <Company>Granite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ARTS</dc:title>
  <dc:creator>Clements, Kristina</dc:creator>
  <cp:keywords/>
  <cp:lastModifiedBy>Clements, Kristina</cp:lastModifiedBy>
  <cp:revision>15</cp:revision>
  <dcterms:created xsi:type="dcterms:W3CDTF">2014-08-21T21:18:09Z</dcterms:created>
  <dcterms:modified xsi:type="dcterms:W3CDTF">2014-08-22T00:22:25Z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TC103368129990</vt:lpwstr>
  </property>
</Properties>
</file>