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1" r:id="rId1"/>
    <p:sldMasterId id="2147484247" r:id="rId2"/>
  </p:sldMasterIdLst>
  <p:sldIdLst>
    <p:sldId id="256" r:id="rId3"/>
    <p:sldId id="304" r:id="rId4"/>
    <p:sldId id="303" r:id="rId5"/>
    <p:sldId id="257" r:id="rId6"/>
    <p:sldId id="276" r:id="rId7"/>
    <p:sldId id="258" r:id="rId8"/>
    <p:sldId id="259" r:id="rId9"/>
    <p:sldId id="260" r:id="rId10"/>
    <p:sldId id="278" r:id="rId11"/>
    <p:sldId id="305" r:id="rId12"/>
    <p:sldId id="261" r:id="rId13"/>
    <p:sldId id="277" r:id="rId14"/>
    <p:sldId id="262" r:id="rId15"/>
    <p:sldId id="263" r:id="rId16"/>
    <p:sldId id="265" r:id="rId17"/>
    <p:sldId id="280" r:id="rId18"/>
    <p:sldId id="307" r:id="rId19"/>
    <p:sldId id="264" r:id="rId20"/>
    <p:sldId id="279" r:id="rId21"/>
    <p:sldId id="266" r:id="rId22"/>
    <p:sldId id="267" r:id="rId23"/>
    <p:sldId id="272" r:id="rId24"/>
    <p:sldId id="281" r:id="rId25"/>
    <p:sldId id="282" r:id="rId26"/>
    <p:sldId id="309" r:id="rId27"/>
    <p:sldId id="268" r:id="rId28"/>
    <p:sldId id="275" r:id="rId29"/>
    <p:sldId id="269" r:id="rId30"/>
    <p:sldId id="270" r:id="rId31"/>
    <p:sldId id="271" r:id="rId32"/>
    <p:sldId id="273" r:id="rId33"/>
    <p:sldId id="274" r:id="rId34"/>
    <p:sldId id="311" r:id="rId35"/>
    <p:sldId id="283" r:id="rId36"/>
    <p:sldId id="284" r:id="rId37"/>
    <p:sldId id="285" r:id="rId38"/>
    <p:sldId id="286" r:id="rId39"/>
    <p:sldId id="287" r:id="rId40"/>
    <p:sldId id="288" r:id="rId41"/>
    <p:sldId id="312" r:id="rId42"/>
    <p:sldId id="289" r:id="rId43"/>
    <p:sldId id="290" r:id="rId44"/>
    <p:sldId id="291" r:id="rId45"/>
    <p:sldId id="292" r:id="rId46"/>
    <p:sldId id="293" r:id="rId47"/>
    <p:sldId id="294" r:id="rId48"/>
    <p:sldId id="313" r:id="rId49"/>
    <p:sldId id="295" r:id="rId50"/>
    <p:sldId id="296" r:id="rId51"/>
    <p:sldId id="297" r:id="rId52"/>
    <p:sldId id="298" r:id="rId53"/>
    <p:sldId id="299" r:id="rId54"/>
    <p:sldId id="300" r:id="rId55"/>
    <p:sldId id="302" r:id="rId56"/>
    <p:sldId id="301"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67" d="100"/>
          <a:sy n="67" d="100"/>
        </p:scale>
        <p:origin x="64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fld id="{8310BE14-9A6E-47F2-BA77-ACFD2D65BEDA}" type="datetimeFigureOut">
              <a:rPr lang="en-US" smtClean="0"/>
              <a:t>8/21/2014</a:t>
            </a:fld>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F7F26952-35D3-4F85-8024-26DE334FA1F7}" type="slidenum">
              <a:rPr lang="en-US" smtClean="0"/>
              <a:t>‹#›</a:t>
            </a:fld>
            <a:endParaRPr lang="en-US"/>
          </a:p>
        </p:txBody>
      </p:sp>
    </p:spTree>
    <p:extLst>
      <p:ext uri="{BB962C8B-B14F-4D97-AF65-F5344CB8AC3E}">
        <p14:creationId xmlns:p14="http://schemas.microsoft.com/office/powerpoint/2010/main" val="3589209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fld id="{8310BE14-9A6E-47F2-BA77-ACFD2D65BEDA}" type="datetimeFigureOut">
              <a:rPr lang="en-US" smtClean="0"/>
              <a:t>8/21/2014</a:t>
            </a:fld>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F7F26952-35D3-4F85-8024-26DE334FA1F7}" type="slidenum">
              <a:rPr lang="en-US" smtClean="0"/>
              <a:t>‹#›</a:t>
            </a:fld>
            <a:endParaRPr lang="en-US"/>
          </a:p>
        </p:txBody>
      </p:sp>
    </p:spTree>
    <p:extLst>
      <p:ext uri="{BB962C8B-B14F-4D97-AF65-F5344CB8AC3E}">
        <p14:creationId xmlns:p14="http://schemas.microsoft.com/office/powerpoint/2010/main" val="1760780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fld id="{8310BE14-9A6E-47F2-BA77-ACFD2D65BEDA}" type="datetimeFigureOut">
              <a:rPr lang="en-US" smtClean="0"/>
              <a:t>8/21/2014</a:t>
            </a:fld>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F7F26952-35D3-4F85-8024-26DE334FA1F7}" type="slidenum">
              <a:rPr lang="en-US" smtClean="0"/>
              <a:t>‹#›</a:t>
            </a:fld>
            <a:endParaRPr lang="en-US"/>
          </a:p>
        </p:txBody>
      </p:sp>
    </p:spTree>
    <p:extLst>
      <p:ext uri="{BB962C8B-B14F-4D97-AF65-F5344CB8AC3E}">
        <p14:creationId xmlns:p14="http://schemas.microsoft.com/office/powerpoint/2010/main" val="1372150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8310BE14-9A6E-47F2-BA77-ACFD2D65BEDA}" type="datetimeFigureOut">
              <a:rPr lang="en-US" smtClean="0"/>
              <a:t>8/21/2014</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F7F26952-35D3-4F85-8024-26DE334FA1F7}" type="slidenum">
              <a:rPr lang="en-US" smtClean="0"/>
              <a:t>‹#›</a:t>
            </a:fld>
            <a:endParaRPr lang="en-US"/>
          </a:p>
        </p:txBody>
      </p:sp>
    </p:spTree>
    <p:extLst>
      <p:ext uri="{BB962C8B-B14F-4D97-AF65-F5344CB8AC3E}">
        <p14:creationId xmlns:p14="http://schemas.microsoft.com/office/powerpoint/2010/main" val="1078926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10BE14-9A6E-47F2-BA77-ACFD2D65BEDA}"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26952-35D3-4F85-8024-26DE334FA1F7}" type="slidenum">
              <a:rPr lang="en-US" smtClean="0"/>
              <a:t>‹#›</a:t>
            </a:fld>
            <a:endParaRPr lang="en-US"/>
          </a:p>
        </p:txBody>
      </p:sp>
    </p:spTree>
    <p:extLst>
      <p:ext uri="{BB962C8B-B14F-4D97-AF65-F5344CB8AC3E}">
        <p14:creationId xmlns:p14="http://schemas.microsoft.com/office/powerpoint/2010/main" val="900445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8310BE14-9A6E-47F2-BA77-ACFD2D65BEDA}" type="datetimeFigureOut">
              <a:rPr lang="en-US" smtClean="0"/>
              <a:t>8/21/2014</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F7F26952-35D3-4F85-8024-26DE334FA1F7}" type="slidenum">
              <a:rPr lang="en-US" smtClean="0"/>
              <a:t>‹#›</a:t>
            </a:fld>
            <a:endParaRPr lang="en-US"/>
          </a:p>
        </p:txBody>
      </p:sp>
    </p:spTree>
    <p:extLst>
      <p:ext uri="{BB962C8B-B14F-4D97-AF65-F5344CB8AC3E}">
        <p14:creationId xmlns:p14="http://schemas.microsoft.com/office/powerpoint/2010/main" val="6903969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10BE14-9A6E-47F2-BA77-ACFD2D65BEDA}"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26952-35D3-4F85-8024-26DE334FA1F7}" type="slidenum">
              <a:rPr lang="en-US" smtClean="0"/>
              <a:t>‹#›</a:t>
            </a:fld>
            <a:endParaRPr lang="en-US"/>
          </a:p>
        </p:txBody>
      </p:sp>
    </p:spTree>
    <p:extLst>
      <p:ext uri="{BB962C8B-B14F-4D97-AF65-F5344CB8AC3E}">
        <p14:creationId xmlns:p14="http://schemas.microsoft.com/office/powerpoint/2010/main" val="8618919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10BE14-9A6E-47F2-BA77-ACFD2D65BEDA}" type="datetimeFigureOut">
              <a:rPr lang="en-US" smtClean="0"/>
              <a:t>8/21/2014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F26952-35D3-4F85-8024-26DE334FA1F7}" type="slidenum">
              <a:rPr lang="en-US" smtClean="0"/>
              <a:t>‹#›</a:t>
            </a:fld>
            <a:endParaRPr lang="en-US"/>
          </a:p>
        </p:txBody>
      </p:sp>
    </p:spTree>
    <p:extLst>
      <p:ext uri="{BB962C8B-B14F-4D97-AF65-F5344CB8AC3E}">
        <p14:creationId xmlns:p14="http://schemas.microsoft.com/office/powerpoint/2010/main" val="2832940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10BE14-9A6E-47F2-BA77-ACFD2D65BEDA}" type="datetimeFigureOut">
              <a:rPr lang="en-US" smtClean="0"/>
              <a:t>8/21/2014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F26952-35D3-4F85-8024-26DE334FA1F7}" type="slidenum">
              <a:rPr lang="en-US" smtClean="0"/>
              <a:t>‹#›</a:t>
            </a:fld>
            <a:endParaRPr lang="en-US"/>
          </a:p>
        </p:txBody>
      </p:sp>
    </p:spTree>
    <p:extLst>
      <p:ext uri="{BB962C8B-B14F-4D97-AF65-F5344CB8AC3E}">
        <p14:creationId xmlns:p14="http://schemas.microsoft.com/office/powerpoint/2010/main" val="36588093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0BE14-9A6E-47F2-BA77-ACFD2D65BEDA}" type="datetimeFigureOut">
              <a:rPr lang="en-US" smtClean="0"/>
              <a:t>8/21/2014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F26952-35D3-4F85-8024-26DE334FA1F7}" type="slidenum">
              <a:rPr lang="en-US" smtClean="0"/>
              <a:t>‹#›</a:t>
            </a:fld>
            <a:endParaRPr lang="en-US"/>
          </a:p>
        </p:txBody>
      </p:sp>
    </p:spTree>
    <p:extLst>
      <p:ext uri="{BB962C8B-B14F-4D97-AF65-F5344CB8AC3E}">
        <p14:creationId xmlns:p14="http://schemas.microsoft.com/office/powerpoint/2010/main" val="39735481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0BE14-9A6E-47F2-BA77-ACFD2D65BEDA}"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26952-35D3-4F85-8024-26DE334FA1F7}" type="slidenum">
              <a:rPr lang="en-US" smtClean="0"/>
              <a:t>‹#›</a:t>
            </a:fld>
            <a:endParaRPr lang="en-US"/>
          </a:p>
        </p:txBody>
      </p:sp>
    </p:spTree>
    <p:extLst>
      <p:ext uri="{BB962C8B-B14F-4D97-AF65-F5344CB8AC3E}">
        <p14:creationId xmlns:p14="http://schemas.microsoft.com/office/powerpoint/2010/main" val="1586209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fld id="{8310BE14-9A6E-47F2-BA77-ACFD2D65BEDA}" type="datetimeFigureOut">
              <a:rPr lang="en-US" smtClean="0"/>
              <a:t>8/21/2014</a:t>
            </a:fld>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F7F26952-35D3-4F85-8024-26DE334FA1F7}" type="slidenum">
              <a:rPr lang="en-US" smtClean="0"/>
              <a:t>‹#›</a:t>
            </a:fld>
            <a:endParaRPr lang="en-US"/>
          </a:p>
        </p:txBody>
      </p:sp>
    </p:spTree>
    <p:extLst>
      <p:ext uri="{BB962C8B-B14F-4D97-AF65-F5344CB8AC3E}">
        <p14:creationId xmlns:p14="http://schemas.microsoft.com/office/powerpoint/2010/main" val="23297386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0BE14-9A6E-47F2-BA77-ACFD2D65BEDA}"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F26952-35D3-4F85-8024-26DE334FA1F7}" type="slidenum">
              <a:rPr lang="en-US" smtClean="0"/>
              <a:t>‹#›</a:t>
            </a:fld>
            <a:endParaRPr lang="en-US"/>
          </a:p>
        </p:txBody>
      </p:sp>
    </p:spTree>
    <p:extLst>
      <p:ext uri="{BB962C8B-B14F-4D97-AF65-F5344CB8AC3E}">
        <p14:creationId xmlns:p14="http://schemas.microsoft.com/office/powerpoint/2010/main" val="31677822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0BE14-9A6E-47F2-BA77-ACFD2D65BEDA}"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26952-35D3-4F85-8024-26DE334FA1F7}" type="slidenum">
              <a:rPr lang="en-US" smtClean="0"/>
              <a:t>‹#›</a:t>
            </a:fld>
            <a:endParaRPr lang="en-US"/>
          </a:p>
        </p:txBody>
      </p:sp>
    </p:spTree>
    <p:extLst>
      <p:ext uri="{BB962C8B-B14F-4D97-AF65-F5344CB8AC3E}">
        <p14:creationId xmlns:p14="http://schemas.microsoft.com/office/powerpoint/2010/main" val="16124526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310BE14-9A6E-47F2-BA77-ACFD2D65BEDA}" type="datetimeFigureOut">
              <a:rPr lang="en-US" smtClean="0"/>
              <a:t>8/21/2014</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F7F26952-35D3-4F85-8024-26DE334FA1F7}" type="slidenum">
              <a:rPr lang="en-US" smtClean="0"/>
              <a:t>‹#›</a:t>
            </a:fld>
            <a:endParaRPr lang="en-US"/>
          </a:p>
        </p:txBody>
      </p:sp>
    </p:spTree>
    <p:extLst>
      <p:ext uri="{BB962C8B-B14F-4D97-AF65-F5344CB8AC3E}">
        <p14:creationId xmlns:p14="http://schemas.microsoft.com/office/powerpoint/2010/main" val="21997986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310BE14-9A6E-47F2-BA77-ACFD2D65BEDA}" type="datetimeFigureOut">
              <a:rPr lang="en-US" smtClean="0"/>
              <a:t>8/21/2014</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F7F26952-35D3-4F85-8024-26DE334FA1F7}"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781412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8310BE14-9A6E-47F2-BA77-ACFD2D65BEDA}" type="datetimeFigureOut">
              <a:rPr lang="en-US" smtClean="0"/>
              <a:t>8/21/2014</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F7F26952-35D3-4F85-8024-26DE334FA1F7}" type="slidenum">
              <a:rPr lang="en-US" smtClean="0"/>
              <a:t>‹#›</a:t>
            </a:fld>
            <a:endParaRPr lang="en-US"/>
          </a:p>
        </p:txBody>
      </p:sp>
    </p:spTree>
    <p:extLst>
      <p:ext uri="{BB962C8B-B14F-4D97-AF65-F5344CB8AC3E}">
        <p14:creationId xmlns:p14="http://schemas.microsoft.com/office/powerpoint/2010/main" val="21667934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310BE14-9A6E-47F2-BA77-ACFD2D65BEDA}" type="datetimeFigureOut">
              <a:rPr lang="en-US" smtClean="0"/>
              <a:t>8/21/2014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F26952-35D3-4F85-8024-26DE334FA1F7}" type="slidenum">
              <a:rPr lang="en-US" smtClean="0"/>
              <a:t>‹#›</a:t>
            </a:fld>
            <a:endParaRPr lang="en-US"/>
          </a:p>
        </p:txBody>
      </p:sp>
    </p:spTree>
    <p:extLst>
      <p:ext uri="{BB962C8B-B14F-4D97-AF65-F5344CB8AC3E}">
        <p14:creationId xmlns:p14="http://schemas.microsoft.com/office/powerpoint/2010/main" val="31800495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310BE14-9A6E-47F2-BA77-ACFD2D65BEDA}" type="datetimeFigureOut">
              <a:rPr lang="en-US" smtClean="0"/>
              <a:t>8/21/2014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F26952-35D3-4F85-8024-26DE334FA1F7}" type="slidenum">
              <a:rPr lang="en-US" smtClean="0"/>
              <a:t>‹#›</a:t>
            </a:fld>
            <a:endParaRPr lang="en-US"/>
          </a:p>
        </p:txBody>
      </p:sp>
    </p:spTree>
    <p:extLst>
      <p:ext uri="{BB962C8B-B14F-4D97-AF65-F5344CB8AC3E}">
        <p14:creationId xmlns:p14="http://schemas.microsoft.com/office/powerpoint/2010/main" val="7153572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10BE14-9A6E-47F2-BA77-ACFD2D65BEDA}"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26952-35D3-4F85-8024-26DE334FA1F7}" type="slidenum">
              <a:rPr lang="en-US" smtClean="0"/>
              <a:t>‹#›</a:t>
            </a:fld>
            <a:endParaRPr lang="en-US"/>
          </a:p>
        </p:txBody>
      </p:sp>
    </p:spTree>
    <p:extLst>
      <p:ext uri="{BB962C8B-B14F-4D97-AF65-F5344CB8AC3E}">
        <p14:creationId xmlns:p14="http://schemas.microsoft.com/office/powerpoint/2010/main" val="389027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8310BE14-9A6E-47F2-BA77-ACFD2D65BEDA}" type="datetimeFigureOut">
              <a:rPr lang="en-US" smtClean="0"/>
              <a:t>8/21/2014</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F7F26952-35D3-4F85-8024-26DE334FA1F7}" type="slidenum">
              <a:rPr lang="en-US" smtClean="0"/>
              <a:t>‹#›</a:t>
            </a:fld>
            <a:endParaRPr lang="en-US"/>
          </a:p>
        </p:txBody>
      </p:sp>
    </p:spTree>
    <p:extLst>
      <p:ext uri="{BB962C8B-B14F-4D97-AF65-F5344CB8AC3E}">
        <p14:creationId xmlns:p14="http://schemas.microsoft.com/office/powerpoint/2010/main" val="1831640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fld id="{8310BE14-9A6E-47F2-BA77-ACFD2D65BEDA}" type="datetimeFigureOut">
              <a:rPr lang="en-US" smtClean="0"/>
              <a:t>8/21/2014</a:t>
            </a:fld>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F7F26952-35D3-4F85-8024-26DE334FA1F7}" type="slidenum">
              <a:rPr lang="en-US" smtClean="0"/>
              <a:t>‹#›</a:t>
            </a:fld>
            <a:endParaRPr lang="en-US"/>
          </a:p>
        </p:txBody>
      </p:sp>
    </p:spTree>
    <p:extLst>
      <p:ext uri="{BB962C8B-B14F-4D97-AF65-F5344CB8AC3E}">
        <p14:creationId xmlns:p14="http://schemas.microsoft.com/office/powerpoint/2010/main" val="3686167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fld id="{8310BE14-9A6E-47F2-BA77-ACFD2D65BEDA}" type="datetimeFigureOut">
              <a:rPr lang="en-US" smtClean="0"/>
              <a:t>8/21/2014</a:t>
            </a:fld>
            <a:endParaRPr lang="en-US"/>
          </a:p>
        </p:txBody>
      </p:sp>
      <p:sp>
        <p:nvSpPr>
          <p:cNvPr id="6" name="Espace réservé du pied de page 4"/>
          <p:cNvSpPr>
            <a:spLocks noGrp="1"/>
          </p:cNvSpPr>
          <p:nvPr>
            <p:ph type="ftr" sz="quarter" idx="11"/>
          </p:nvPr>
        </p:nvSpPr>
        <p:spPr/>
        <p:txBody>
          <a:bodyPr/>
          <a:lstStyle>
            <a:lvl1pPr>
              <a:defRPr/>
            </a:lvl1pPr>
          </a:lstStyle>
          <a:p>
            <a:endParaRPr lang="en-US"/>
          </a:p>
        </p:txBody>
      </p:sp>
      <p:sp>
        <p:nvSpPr>
          <p:cNvPr id="7" name="Espace réservé du numéro de diapositive 5"/>
          <p:cNvSpPr>
            <a:spLocks noGrp="1"/>
          </p:cNvSpPr>
          <p:nvPr>
            <p:ph type="sldNum" sz="quarter" idx="12"/>
          </p:nvPr>
        </p:nvSpPr>
        <p:spPr/>
        <p:txBody>
          <a:bodyPr/>
          <a:lstStyle>
            <a:lvl1pPr>
              <a:defRPr/>
            </a:lvl1pPr>
          </a:lstStyle>
          <a:p>
            <a:fld id="{F7F26952-35D3-4F85-8024-26DE334FA1F7}" type="slidenum">
              <a:rPr lang="en-US" smtClean="0"/>
              <a:t>‹#›</a:t>
            </a:fld>
            <a:endParaRPr lang="en-US"/>
          </a:p>
        </p:txBody>
      </p:sp>
    </p:spTree>
    <p:extLst>
      <p:ext uri="{BB962C8B-B14F-4D97-AF65-F5344CB8AC3E}">
        <p14:creationId xmlns:p14="http://schemas.microsoft.com/office/powerpoint/2010/main" val="1016881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fld id="{8310BE14-9A6E-47F2-BA77-ACFD2D65BEDA}" type="datetimeFigureOut">
              <a:rPr lang="en-US" smtClean="0"/>
              <a:t>8/21/2014</a:t>
            </a:fld>
            <a:endParaRPr lang="en-US"/>
          </a:p>
        </p:txBody>
      </p:sp>
      <p:sp>
        <p:nvSpPr>
          <p:cNvPr id="8" name="Espace réservé du pied de page 4"/>
          <p:cNvSpPr>
            <a:spLocks noGrp="1"/>
          </p:cNvSpPr>
          <p:nvPr>
            <p:ph type="ftr" sz="quarter" idx="11"/>
          </p:nvPr>
        </p:nvSpPr>
        <p:spPr/>
        <p:txBody>
          <a:bodyPr/>
          <a:lstStyle>
            <a:lvl1pPr>
              <a:defRPr/>
            </a:lvl1pPr>
          </a:lstStyle>
          <a:p>
            <a:endParaRPr lang="en-US"/>
          </a:p>
        </p:txBody>
      </p:sp>
      <p:sp>
        <p:nvSpPr>
          <p:cNvPr id="9" name="Espace réservé du numéro de diapositive 5"/>
          <p:cNvSpPr>
            <a:spLocks noGrp="1"/>
          </p:cNvSpPr>
          <p:nvPr>
            <p:ph type="sldNum" sz="quarter" idx="12"/>
          </p:nvPr>
        </p:nvSpPr>
        <p:spPr/>
        <p:txBody>
          <a:bodyPr/>
          <a:lstStyle>
            <a:lvl1pPr>
              <a:defRPr/>
            </a:lvl1pPr>
          </a:lstStyle>
          <a:p>
            <a:fld id="{F7F26952-35D3-4F85-8024-26DE334FA1F7}" type="slidenum">
              <a:rPr lang="en-US" smtClean="0"/>
              <a:t>‹#›</a:t>
            </a:fld>
            <a:endParaRPr lang="en-US"/>
          </a:p>
        </p:txBody>
      </p:sp>
    </p:spTree>
    <p:extLst>
      <p:ext uri="{BB962C8B-B14F-4D97-AF65-F5344CB8AC3E}">
        <p14:creationId xmlns:p14="http://schemas.microsoft.com/office/powerpoint/2010/main" val="1684446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fld id="{8310BE14-9A6E-47F2-BA77-ACFD2D65BEDA}" type="datetimeFigureOut">
              <a:rPr lang="en-US" smtClean="0"/>
              <a:t>8/21/2014</a:t>
            </a:fld>
            <a:endParaRPr lang="en-US"/>
          </a:p>
        </p:txBody>
      </p:sp>
      <p:sp>
        <p:nvSpPr>
          <p:cNvPr id="4" name="Espace réservé du pied de page 4"/>
          <p:cNvSpPr>
            <a:spLocks noGrp="1"/>
          </p:cNvSpPr>
          <p:nvPr>
            <p:ph type="ftr" sz="quarter" idx="11"/>
          </p:nvPr>
        </p:nvSpPr>
        <p:spPr/>
        <p:txBody>
          <a:bodyPr/>
          <a:lstStyle>
            <a:lvl1pPr>
              <a:defRPr/>
            </a:lvl1pPr>
          </a:lstStyle>
          <a:p>
            <a:endParaRPr lang="en-US"/>
          </a:p>
        </p:txBody>
      </p:sp>
      <p:sp>
        <p:nvSpPr>
          <p:cNvPr id="5" name="Espace réservé du numéro de diapositive 5"/>
          <p:cNvSpPr>
            <a:spLocks noGrp="1"/>
          </p:cNvSpPr>
          <p:nvPr>
            <p:ph type="sldNum" sz="quarter" idx="12"/>
          </p:nvPr>
        </p:nvSpPr>
        <p:spPr/>
        <p:txBody>
          <a:bodyPr/>
          <a:lstStyle>
            <a:lvl1pPr>
              <a:defRPr/>
            </a:lvl1pPr>
          </a:lstStyle>
          <a:p>
            <a:fld id="{F7F26952-35D3-4F85-8024-26DE334FA1F7}" type="slidenum">
              <a:rPr lang="en-US" smtClean="0"/>
              <a:t>‹#›</a:t>
            </a:fld>
            <a:endParaRPr lang="en-US"/>
          </a:p>
        </p:txBody>
      </p:sp>
    </p:spTree>
    <p:extLst>
      <p:ext uri="{BB962C8B-B14F-4D97-AF65-F5344CB8AC3E}">
        <p14:creationId xmlns:p14="http://schemas.microsoft.com/office/powerpoint/2010/main" val="3271774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fld id="{8310BE14-9A6E-47F2-BA77-ACFD2D65BEDA}" type="datetimeFigureOut">
              <a:rPr lang="en-US" smtClean="0"/>
              <a:t>8/21/2014</a:t>
            </a:fld>
            <a:endParaRPr lang="en-US"/>
          </a:p>
        </p:txBody>
      </p:sp>
      <p:sp>
        <p:nvSpPr>
          <p:cNvPr id="3" name="Espace réservé du pied de page 4"/>
          <p:cNvSpPr>
            <a:spLocks noGrp="1"/>
          </p:cNvSpPr>
          <p:nvPr>
            <p:ph type="ftr" sz="quarter" idx="11"/>
          </p:nvPr>
        </p:nvSpPr>
        <p:spPr/>
        <p:txBody>
          <a:bodyPr/>
          <a:lstStyle>
            <a:lvl1pPr>
              <a:defRPr/>
            </a:lvl1pPr>
          </a:lstStyle>
          <a:p>
            <a:endParaRPr lang="en-US"/>
          </a:p>
        </p:txBody>
      </p:sp>
      <p:sp>
        <p:nvSpPr>
          <p:cNvPr id="4" name="Espace réservé du numéro de diapositive 5"/>
          <p:cNvSpPr>
            <a:spLocks noGrp="1"/>
          </p:cNvSpPr>
          <p:nvPr>
            <p:ph type="sldNum" sz="quarter" idx="12"/>
          </p:nvPr>
        </p:nvSpPr>
        <p:spPr/>
        <p:txBody>
          <a:bodyPr/>
          <a:lstStyle>
            <a:lvl1pPr>
              <a:defRPr/>
            </a:lvl1pPr>
          </a:lstStyle>
          <a:p>
            <a:fld id="{F7F26952-35D3-4F85-8024-26DE334FA1F7}" type="slidenum">
              <a:rPr lang="en-US" smtClean="0"/>
              <a:t>‹#›</a:t>
            </a:fld>
            <a:endParaRPr lang="en-US"/>
          </a:p>
        </p:txBody>
      </p:sp>
    </p:spTree>
    <p:extLst>
      <p:ext uri="{BB962C8B-B14F-4D97-AF65-F5344CB8AC3E}">
        <p14:creationId xmlns:p14="http://schemas.microsoft.com/office/powerpoint/2010/main" val="57287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fld id="{8310BE14-9A6E-47F2-BA77-ACFD2D65BEDA}" type="datetimeFigureOut">
              <a:rPr lang="en-US" smtClean="0"/>
              <a:t>8/21/2014</a:t>
            </a:fld>
            <a:endParaRPr lang="en-US"/>
          </a:p>
        </p:txBody>
      </p:sp>
      <p:sp>
        <p:nvSpPr>
          <p:cNvPr id="6" name="Espace réservé du pied de page 4"/>
          <p:cNvSpPr>
            <a:spLocks noGrp="1"/>
          </p:cNvSpPr>
          <p:nvPr>
            <p:ph type="ftr" sz="quarter" idx="11"/>
          </p:nvPr>
        </p:nvSpPr>
        <p:spPr/>
        <p:txBody>
          <a:bodyPr/>
          <a:lstStyle>
            <a:lvl1pPr>
              <a:defRPr/>
            </a:lvl1pPr>
          </a:lstStyle>
          <a:p>
            <a:endParaRPr lang="en-US"/>
          </a:p>
        </p:txBody>
      </p:sp>
      <p:sp>
        <p:nvSpPr>
          <p:cNvPr id="7" name="Espace réservé du numéro de diapositive 5"/>
          <p:cNvSpPr>
            <a:spLocks noGrp="1"/>
          </p:cNvSpPr>
          <p:nvPr>
            <p:ph type="sldNum" sz="quarter" idx="12"/>
          </p:nvPr>
        </p:nvSpPr>
        <p:spPr/>
        <p:txBody>
          <a:bodyPr/>
          <a:lstStyle>
            <a:lvl1pPr>
              <a:defRPr/>
            </a:lvl1pPr>
          </a:lstStyle>
          <a:p>
            <a:fld id="{F7F26952-35D3-4F85-8024-26DE334FA1F7}" type="slidenum">
              <a:rPr lang="en-US" smtClean="0"/>
              <a:t>‹#›</a:t>
            </a:fld>
            <a:endParaRPr lang="en-US"/>
          </a:p>
        </p:txBody>
      </p:sp>
    </p:spTree>
    <p:extLst>
      <p:ext uri="{BB962C8B-B14F-4D97-AF65-F5344CB8AC3E}">
        <p14:creationId xmlns:p14="http://schemas.microsoft.com/office/powerpoint/2010/main" val="30371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fld id="{8310BE14-9A6E-47F2-BA77-ACFD2D65BEDA}" type="datetimeFigureOut">
              <a:rPr lang="en-US" smtClean="0"/>
              <a:t>8/21/2014</a:t>
            </a:fld>
            <a:endParaRPr lang="en-US"/>
          </a:p>
        </p:txBody>
      </p:sp>
      <p:sp>
        <p:nvSpPr>
          <p:cNvPr id="6" name="Espace réservé du pied de page 4"/>
          <p:cNvSpPr>
            <a:spLocks noGrp="1"/>
          </p:cNvSpPr>
          <p:nvPr>
            <p:ph type="ftr" sz="quarter" idx="11"/>
          </p:nvPr>
        </p:nvSpPr>
        <p:spPr/>
        <p:txBody>
          <a:bodyPr/>
          <a:lstStyle>
            <a:lvl1pPr>
              <a:defRPr/>
            </a:lvl1pPr>
          </a:lstStyle>
          <a:p>
            <a:endParaRPr lang="en-US"/>
          </a:p>
        </p:txBody>
      </p:sp>
      <p:sp>
        <p:nvSpPr>
          <p:cNvPr id="7" name="Espace réservé du numéro de diapositive 5"/>
          <p:cNvSpPr>
            <a:spLocks noGrp="1"/>
          </p:cNvSpPr>
          <p:nvPr>
            <p:ph type="sldNum" sz="quarter" idx="12"/>
          </p:nvPr>
        </p:nvSpPr>
        <p:spPr/>
        <p:txBody>
          <a:bodyPr/>
          <a:lstStyle>
            <a:lvl1pPr>
              <a:defRPr/>
            </a:lvl1pPr>
          </a:lstStyle>
          <a:p>
            <a:fld id="{F7F26952-35D3-4F85-8024-26DE334FA1F7}" type="slidenum">
              <a:rPr lang="en-US" smtClean="0"/>
              <a:t>‹#›</a:t>
            </a:fld>
            <a:endParaRPr lang="en-US"/>
          </a:p>
        </p:txBody>
      </p:sp>
    </p:spTree>
    <p:extLst>
      <p:ext uri="{BB962C8B-B14F-4D97-AF65-F5344CB8AC3E}">
        <p14:creationId xmlns:p14="http://schemas.microsoft.com/office/powerpoint/2010/main" val="4066524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CA" smtClean="0"/>
          </a:p>
        </p:txBody>
      </p:sp>
      <p:sp>
        <p:nvSpPr>
          <p:cNvPr id="1027" name="Espace réservé du texte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smtClean="0"/>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fld id="{8310BE14-9A6E-47F2-BA77-ACFD2D65BEDA}" type="datetimeFigureOut">
              <a:rPr lang="en-US" smtClean="0"/>
              <a:t>8/21/2014</a:t>
            </a:fld>
            <a:endParaRPr lang="en-US"/>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endParaRPr lang="en-US"/>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fld id="{F7F26952-35D3-4F85-8024-26DE334FA1F7}" type="slidenum">
              <a:rPr lang="en-US" smtClean="0"/>
              <a:t>‹#›</a:t>
            </a:fld>
            <a:endParaRPr lang="en-US"/>
          </a:p>
        </p:txBody>
      </p:sp>
    </p:spTree>
    <p:extLst>
      <p:ext uri="{BB962C8B-B14F-4D97-AF65-F5344CB8AC3E}">
        <p14:creationId xmlns:p14="http://schemas.microsoft.com/office/powerpoint/2010/main" val="3377919254"/>
      </p:ext>
    </p:extLst>
  </p:cSld>
  <p:clrMap bg1="lt1" tx1="dk1" bg2="lt2" tx2="dk2" accent1="accent1" accent2="accent2" accent3="accent3" accent4="accent4" accent5="accent5" accent6="accent6" hlink="hlink" folHlink="folHlink"/>
  <p:sldLayoutIdLst>
    <p:sldLayoutId id="2147484182" r:id="rId1"/>
    <p:sldLayoutId id="2147484183" r:id="rId2"/>
    <p:sldLayoutId id="2147484184" r:id="rId3"/>
    <p:sldLayoutId id="2147484185" r:id="rId4"/>
    <p:sldLayoutId id="2147484186" r:id="rId5"/>
    <p:sldLayoutId id="2147484187" r:id="rId6"/>
    <p:sldLayoutId id="2147484188" r:id="rId7"/>
    <p:sldLayoutId id="2147484189" r:id="rId8"/>
    <p:sldLayoutId id="2147484190" r:id="rId9"/>
    <p:sldLayoutId id="2147484191" r:id="rId10"/>
    <p:sldLayoutId id="214748419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310BE14-9A6E-47F2-BA77-ACFD2D65BEDA}" type="datetimeFigureOut">
              <a:rPr lang="en-US" smtClean="0"/>
              <a:t>8/21/2014</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7F26952-35D3-4F85-8024-26DE334FA1F7}" type="slidenum">
              <a:rPr lang="en-US" smtClean="0"/>
              <a:t>‹#›</a:t>
            </a:fld>
            <a:endParaRPr lang="en-US"/>
          </a:p>
        </p:txBody>
      </p:sp>
    </p:spTree>
    <p:extLst>
      <p:ext uri="{BB962C8B-B14F-4D97-AF65-F5344CB8AC3E}">
        <p14:creationId xmlns:p14="http://schemas.microsoft.com/office/powerpoint/2010/main" val="3453007556"/>
      </p:ext>
    </p:extLst>
  </p:cSld>
  <p:clrMap bg1="dk1" tx1="lt1" bg2="dk2" tx2="lt2" accent1="accent1" accent2="accent2" accent3="accent3" accent4="accent4" accent5="accent5" accent6="accent6" hlink="hlink" folHlink="folHlink"/>
  <p:sldLayoutIdLst>
    <p:sldLayoutId id="2147484248" r:id="rId1"/>
    <p:sldLayoutId id="2147484249" r:id="rId2"/>
    <p:sldLayoutId id="2147484250" r:id="rId3"/>
    <p:sldLayoutId id="2147484251" r:id="rId4"/>
    <p:sldLayoutId id="2147484252" r:id="rId5"/>
    <p:sldLayoutId id="2147484253" r:id="rId6"/>
    <p:sldLayoutId id="2147484254" r:id="rId7"/>
    <p:sldLayoutId id="2147484255" r:id="rId8"/>
    <p:sldLayoutId id="2147484256" r:id="rId9"/>
    <p:sldLayoutId id="2147484257" r:id="rId10"/>
    <p:sldLayoutId id="2147484258" r:id="rId11"/>
    <p:sldLayoutId id="2147484259" r:id="rId12"/>
    <p:sldLayoutId id="2147484260" r:id="rId13"/>
    <p:sldLayoutId id="2147484261" r:id="rId14"/>
    <p:sldLayoutId id="2147484262" r:id="rId15"/>
    <p:sldLayoutId id="2147484263" r:id="rId16"/>
    <p:sldLayoutId id="2147484264"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Music for All</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t>Kindergarten-Sixth Grade</a:t>
            </a:r>
          </a:p>
          <a:p>
            <a:r>
              <a:rPr lang="en-US" dirty="0" smtClean="0"/>
              <a:t>Standards, Vocabulary</a:t>
            </a:r>
            <a:r>
              <a:rPr lang="en-US" dirty="0" smtClean="0"/>
              <a:t>, Content and Language </a:t>
            </a:r>
            <a:r>
              <a:rPr lang="en-US" dirty="0" smtClean="0"/>
              <a:t>Objectives, &amp; Lessons/Activities</a:t>
            </a:r>
            <a:endParaRPr lang="en-US" dirty="0"/>
          </a:p>
        </p:txBody>
      </p:sp>
    </p:spTree>
    <p:extLst>
      <p:ext uri="{BB962C8B-B14F-4D97-AF65-F5344CB8AC3E}">
        <p14:creationId xmlns:p14="http://schemas.microsoft.com/office/powerpoint/2010/main" val="1173491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Grade Music Curriculum Map</a:t>
            </a:r>
            <a:br>
              <a:rPr lang="en-US" dirty="0" smtClean="0"/>
            </a:br>
            <a:r>
              <a:rPr lang="en-US" dirty="0" smtClean="0"/>
              <a:t>Preface</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first grade students develop an awareness of the elements of music through song experiences, creative movement, and listening activities. The conceptual sequence with first graders builds on the concept of opposites/contrasts by discovering different tone qualities and differences in melodic patterns.</a:t>
            </a:r>
          </a:p>
          <a:p>
            <a:pPr marL="0" indent="0">
              <a:buNone/>
            </a:pPr>
            <a:r>
              <a:rPr lang="en-US" dirty="0" smtClean="0"/>
              <a:t>Through their participation in music activities the students can develop these important learning skills: </a:t>
            </a:r>
          </a:p>
          <a:p>
            <a:r>
              <a:rPr lang="en-US" dirty="0" smtClean="0"/>
              <a:t>The ability to focus and gain intrinsic motivation</a:t>
            </a:r>
          </a:p>
          <a:p>
            <a:r>
              <a:rPr lang="en-US" dirty="0" smtClean="0"/>
              <a:t>Social comfort in participating </a:t>
            </a:r>
          </a:p>
          <a:p>
            <a:r>
              <a:rPr lang="en-US" dirty="0" smtClean="0"/>
              <a:t>Ease of movement-i.e., the physical ability to move and the desire to try to move </a:t>
            </a:r>
          </a:p>
          <a:p>
            <a:r>
              <a:rPr lang="en-US" dirty="0" smtClean="0"/>
              <a:t>The habit of singing </a:t>
            </a:r>
          </a:p>
          <a:p>
            <a:r>
              <a:rPr lang="en-US" dirty="0" smtClean="0"/>
              <a:t>Spatial and sequential reasoning </a:t>
            </a:r>
          </a:p>
          <a:p>
            <a:r>
              <a:rPr lang="en-US" dirty="0" smtClean="0"/>
              <a:t>Musical capacity and the ability to recognize and use previously-acquired language skills</a:t>
            </a:r>
          </a:p>
        </p:txBody>
      </p:sp>
    </p:spTree>
    <p:extLst>
      <p:ext uri="{BB962C8B-B14F-4D97-AF65-F5344CB8AC3E}">
        <p14:creationId xmlns:p14="http://schemas.microsoft.com/office/powerpoint/2010/main" val="533698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a:t>
            </a:r>
            <a:r>
              <a:rPr lang="en-US" baseline="30000" dirty="0" smtClean="0"/>
              <a:t>st</a:t>
            </a:r>
            <a:r>
              <a:rPr lang="en-US" dirty="0" smtClean="0"/>
              <a:t> grade Music Vocabulary 1</a:t>
            </a:r>
            <a:r>
              <a:rPr lang="en-US" baseline="30000" dirty="0" smtClean="0"/>
              <a:t>st</a:t>
            </a:r>
            <a:r>
              <a:rPr lang="en-US" dirty="0" smtClean="0"/>
              <a:t> quarter-Melody</a:t>
            </a:r>
            <a:endParaRPr lang="en-US" dirty="0"/>
          </a:p>
        </p:txBody>
      </p:sp>
      <p:sp>
        <p:nvSpPr>
          <p:cNvPr id="3" name="Content Placeholder 2"/>
          <p:cNvSpPr>
            <a:spLocks noGrp="1"/>
          </p:cNvSpPr>
          <p:nvPr>
            <p:ph idx="1"/>
          </p:nvPr>
        </p:nvSpPr>
        <p:spPr/>
        <p:txBody>
          <a:bodyPr>
            <a:normAutofit/>
          </a:bodyPr>
          <a:lstStyle/>
          <a:p>
            <a:r>
              <a:rPr lang="en-US" dirty="0" smtClean="0"/>
              <a:t>Song</a:t>
            </a:r>
          </a:p>
          <a:p>
            <a:r>
              <a:rPr lang="en-US" dirty="0" smtClean="0"/>
              <a:t>Echo song</a:t>
            </a:r>
          </a:p>
          <a:p>
            <a:r>
              <a:rPr lang="en-US" dirty="0" smtClean="0"/>
              <a:t>Sing/speak</a:t>
            </a:r>
          </a:p>
          <a:p>
            <a:r>
              <a:rPr lang="en-US" dirty="0" smtClean="0"/>
              <a:t>Light, unforced, child-like voice</a:t>
            </a:r>
          </a:p>
          <a:p>
            <a:r>
              <a:rPr lang="en-US" dirty="0" smtClean="0"/>
              <a:t>Good posture</a:t>
            </a:r>
          </a:p>
          <a:p>
            <a:r>
              <a:rPr lang="en-US" dirty="0" smtClean="0"/>
              <a:t>Breath support</a:t>
            </a:r>
          </a:p>
          <a:p>
            <a:r>
              <a:rPr lang="en-US" dirty="0" err="1" smtClean="0"/>
              <a:t>Mi</a:t>
            </a:r>
            <a:r>
              <a:rPr lang="en-US" dirty="0" smtClean="0"/>
              <a:t>-re-do</a:t>
            </a:r>
          </a:p>
          <a:p>
            <a:r>
              <a:rPr lang="en-US" dirty="0" smtClean="0"/>
              <a:t>Hand signs</a:t>
            </a:r>
          </a:p>
          <a:p>
            <a:r>
              <a:rPr lang="en-US" dirty="0" smtClean="0"/>
              <a:t>Pitch (tone)</a:t>
            </a:r>
          </a:p>
        </p:txBody>
      </p:sp>
    </p:spTree>
    <p:extLst>
      <p:ext uri="{BB962C8B-B14F-4D97-AF65-F5344CB8AC3E}">
        <p14:creationId xmlns:p14="http://schemas.microsoft.com/office/powerpoint/2010/main" val="880994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a:t>
            </a:r>
            <a:r>
              <a:rPr lang="en-US" baseline="30000" dirty="0" smtClean="0"/>
              <a:t>st</a:t>
            </a:r>
            <a:r>
              <a:rPr lang="en-US" dirty="0" smtClean="0"/>
              <a:t> grade Music Vocabulary 1</a:t>
            </a:r>
            <a:r>
              <a:rPr lang="en-US" baseline="30000" dirty="0" smtClean="0"/>
              <a:t>st</a:t>
            </a:r>
            <a:r>
              <a:rPr lang="en-US" dirty="0" smtClean="0"/>
              <a:t> quarter-Melody</a:t>
            </a:r>
            <a:endParaRPr lang="en-US" dirty="0"/>
          </a:p>
        </p:txBody>
      </p:sp>
      <p:sp>
        <p:nvSpPr>
          <p:cNvPr id="3" name="Content Placeholder 2"/>
          <p:cNvSpPr>
            <a:spLocks noGrp="1"/>
          </p:cNvSpPr>
          <p:nvPr>
            <p:ph idx="1"/>
          </p:nvPr>
        </p:nvSpPr>
        <p:spPr/>
        <p:txBody>
          <a:bodyPr>
            <a:normAutofit/>
          </a:bodyPr>
          <a:lstStyle/>
          <a:p>
            <a:r>
              <a:rPr lang="en-US" dirty="0" smtClean="0"/>
              <a:t>Match pitch</a:t>
            </a:r>
          </a:p>
          <a:p>
            <a:r>
              <a:rPr lang="en-US" dirty="0" smtClean="0"/>
              <a:t>Up/down</a:t>
            </a:r>
          </a:p>
          <a:p>
            <a:r>
              <a:rPr lang="en-US" dirty="0" smtClean="0"/>
              <a:t>High/low</a:t>
            </a:r>
          </a:p>
          <a:p>
            <a:r>
              <a:rPr lang="en-US" dirty="0" smtClean="0"/>
              <a:t>Step/skip</a:t>
            </a:r>
          </a:p>
          <a:p>
            <a:r>
              <a:rPr lang="en-US" dirty="0" smtClean="0"/>
              <a:t>Phrase</a:t>
            </a:r>
          </a:p>
          <a:p>
            <a:r>
              <a:rPr lang="en-US" dirty="0" smtClean="0"/>
              <a:t>Movement</a:t>
            </a:r>
          </a:p>
          <a:p>
            <a:r>
              <a:rPr lang="en-US" dirty="0" smtClean="0"/>
              <a:t>Repeat</a:t>
            </a:r>
          </a:p>
          <a:p>
            <a:r>
              <a:rPr lang="en-US" dirty="0" smtClean="0"/>
              <a:t>same/different/similar</a:t>
            </a:r>
          </a:p>
          <a:p>
            <a:r>
              <a:rPr lang="en-US" dirty="0" smtClean="0"/>
              <a:t>Melody pattern</a:t>
            </a:r>
          </a:p>
          <a:p>
            <a:endParaRPr lang="en-US" dirty="0"/>
          </a:p>
        </p:txBody>
      </p:sp>
    </p:spTree>
    <p:extLst>
      <p:ext uri="{BB962C8B-B14F-4D97-AF65-F5344CB8AC3E}">
        <p14:creationId xmlns:p14="http://schemas.microsoft.com/office/powerpoint/2010/main" val="36457676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Music Content Objectives-Melody 1</a:t>
            </a:r>
            <a:r>
              <a:rPr lang="en-US" baseline="30000" dirty="0" smtClean="0"/>
              <a:t>st</a:t>
            </a:r>
            <a:r>
              <a:rPr lang="en-US" dirty="0" smtClean="0"/>
              <a:t> grade</a:t>
            </a:r>
            <a:endParaRPr lang="en-US" dirty="0"/>
          </a:p>
        </p:txBody>
      </p:sp>
      <p:sp>
        <p:nvSpPr>
          <p:cNvPr id="3" name="Content Placeholder 2"/>
          <p:cNvSpPr>
            <a:spLocks noGrp="1"/>
          </p:cNvSpPr>
          <p:nvPr>
            <p:ph idx="1"/>
          </p:nvPr>
        </p:nvSpPr>
        <p:spPr/>
        <p:txBody>
          <a:bodyPr/>
          <a:lstStyle/>
          <a:p>
            <a:pPr marL="0" indent="0">
              <a:buNone/>
            </a:pPr>
            <a:r>
              <a:rPr lang="en-US" dirty="0" smtClean="0"/>
              <a:t>Through playful song experiences and creative movement-</a:t>
            </a:r>
          </a:p>
          <a:p>
            <a:pPr marL="514350" indent="-514350">
              <a:buAutoNum type="arabicPeriod"/>
            </a:pPr>
            <a:r>
              <a:rPr lang="en-US" dirty="0" smtClean="0"/>
              <a:t>I can express myself through singing and moving to music. </a:t>
            </a:r>
          </a:p>
          <a:p>
            <a:pPr marL="514350" indent="-514350">
              <a:buAutoNum type="arabicPeriod"/>
            </a:pPr>
            <a:r>
              <a:rPr lang="en-US" dirty="0" smtClean="0"/>
              <a:t>I can sing with a light, unforced, beautiful childlike quality, using good posture and breath support, and match my voice to the pitches.</a:t>
            </a:r>
          </a:p>
          <a:p>
            <a:pPr marL="0" indent="0">
              <a:buNone/>
            </a:pPr>
            <a:r>
              <a:rPr lang="en-US" dirty="0" smtClean="0"/>
              <a:t>3.   I can recognize when melody patterns are the same, similar, or different.</a:t>
            </a:r>
            <a:endParaRPr lang="en-US" dirty="0"/>
          </a:p>
        </p:txBody>
      </p:sp>
    </p:spTree>
    <p:extLst>
      <p:ext uri="{BB962C8B-B14F-4D97-AF65-F5344CB8AC3E}">
        <p14:creationId xmlns:p14="http://schemas.microsoft.com/office/powerpoint/2010/main" val="40291945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Music Language Objectives </a:t>
            </a:r>
            <a:r>
              <a:rPr lang="en-US" dirty="0" smtClean="0"/>
              <a:t/>
            </a:r>
            <a:br>
              <a:rPr lang="en-US" dirty="0" smtClean="0"/>
            </a:br>
            <a:r>
              <a:rPr lang="en-US" dirty="0" smtClean="0"/>
              <a:t>1</a:t>
            </a:r>
            <a:r>
              <a:rPr lang="en-US" baseline="30000" dirty="0" smtClean="0"/>
              <a:t>st</a:t>
            </a:r>
            <a:r>
              <a:rPr lang="en-US" dirty="0" smtClean="0"/>
              <a:t> </a:t>
            </a:r>
            <a:r>
              <a:rPr lang="en-US" dirty="0" smtClean="0"/>
              <a:t>grade-Melody</a:t>
            </a:r>
            <a:endParaRPr lang="en-US" dirty="0"/>
          </a:p>
        </p:txBody>
      </p:sp>
      <p:sp>
        <p:nvSpPr>
          <p:cNvPr id="3" name="Content Placeholder 2"/>
          <p:cNvSpPr>
            <a:spLocks noGrp="1"/>
          </p:cNvSpPr>
          <p:nvPr>
            <p:ph idx="1"/>
          </p:nvPr>
        </p:nvSpPr>
        <p:spPr/>
        <p:txBody>
          <a:bodyPr/>
          <a:lstStyle/>
          <a:p>
            <a:pPr marL="0" indent="0">
              <a:buNone/>
            </a:pPr>
            <a:r>
              <a:rPr lang="en-US" dirty="0" smtClean="0"/>
              <a:t>Through singing, moving, speaking, hand signs, listening, and/or creating:  </a:t>
            </a:r>
          </a:p>
          <a:p>
            <a:pPr marL="0" indent="0">
              <a:buNone/>
            </a:pPr>
            <a:r>
              <a:rPr lang="en-US" dirty="0" smtClean="0"/>
              <a:t>I can clearly communicate what an unforced, childlike singing voice feels like. </a:t>
            </a:r>
            <a:endParaRPr lang="en-US" dirty="0"/>
          </a:p>
        </p:txBody>
      </p:sp>
    </p:spTree>
    <p:extLst>
      <p:ext uri="{BB962C8B-B14F-4D97-AF65-F5344CB8AC3E}">
        <p14:creationId xmlns:p14="http://schemas.microsoft.com/office/powerpoint/2010/main" val="1921970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Activities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First “I can”- Sing a variety of previously learned songs, singing games, and use mi-re-do hand signs for enjoyment e.g.: Hot Cross Buns, Three Blind Mice, Old MacDonald, Mary Had a Little Lamb, Farmer in the Dell, This Old Man.</a:t>
            </a:r>
          </a:p>
          <a:p>
            <a:r>
              <a:rPr lang="en-US" dirty="0" smtClean="0"/>
              <a:t>Second “I Can”- Use, Johnny Get Your Hair Cut (and other songs of limited range, e.g., Tony Chestnut), to help students sing with a light quality in their head voices – experiment on various pitches, not ignoring their high tones. Play with the vocal difference between speaking and singing. Help them use good posture and breath support. RESOURCES: *Our Amazing Voice, Developing Singing Skills in the Classroom, 101 Ways to Repeat A Song</a:t>
            </a:r>
          </a:p>
          <a:p>
            <a:r>
              <a:rPr lang="en-US" dirty="0" smtClean="0"/>
              <a:t>Third “I Can”-Utilizing suggestions from Favorite Songs and Let’s Do It Again, help children discover same, similar, and different phrases and repeating melodies in these songs: </a:t>
            </a:r>
            <a:r>
              <a:rPr lang="en-US" dirty="0" err="1" smtClean="0"/>
              <a:t>Li’l</a:t>
            </a:r>
            <a:r>
              <a:rPr lang="en-US" dirty="0" smtClean="0"/>
              <a:t> Liza Jane, Did You Ever See A Lassie? In Charlie Over the Ocean, an echo song, every phrase is repeated. In Little Tom Tinker help children discover that every phrase is different.</a:t>
            </a:r>
            <a:endParaRPr lang="en-US" dirty="0"/>
          </a:p>
        </p:txBody>
      </p:sp>
    </p:spTree>
    <p:extLst>
      <p:ext uri="{BB962C8B-B14F-4D97-AF65-F5344CB8AC3E}">
        <p14:creationId xmlns:p14="http://schemas.microsoft.com/office/powerpoint/2010/main" val="5730263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Embedded links provide access to selected corresponding music teaching ideas, written scores, and mp3 files for singing, listening and dancing activities from publications such as FAVORITE SONGS AND MUSIC ACTIVITIES, THE MUSICAL CLASSROOM, and other valuable resources.</a:t>
            </a:r>
          </a:p>
          <a:p>
            <a:r>
              <a:rPr lang="en-US" dirty="0" smtClean="0"/>
              <a:t>1st Grade STATE MUSIC GUIDEBOOK: Links to additional songs, teaching ideas, music notation, vocabulary, prof. music teaching associations</a:t>
            </a:r>
            <a:endParaRPr lang="en-US" dirty="0"/>
          </a:p>
        </p:txBody>
      </p:sp>
    </p:spTree>
    <p:extLst>
      <p:ext uri="{BB962C8B-B14F-4D97-AF65-F5344CB8AC3E}">
        <p14:creationId xmlns:p14="http://schemas.microsoft.com/office/powerpoint/2010/main" val="3821355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 Grade Music Curriculum Map</a:t>
            </a:r>
            <a:br>
              <a:rPr lang="en-US" dirty="0" smtClean="0"/>
            </a:br>
            <a:r>
              <a:rPr lang="en-US" dirty="0" smtClean="0"/>
              <a:t>Preface</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second grade students develop an awareness of the elements of music through song experiences, creative movement, and listening activities. </a:t>
            </a:r>
          </a:p>
          <a:p>
            <a:r>
              <a:rPr lang="en-US" dirty="0" smtClean="0"/>
              <a:t>The conceptual sequence with second graders focuses on patterns in rhythms, melodies, form and movement.</a:t>
            </a:r>
          </a:p>
          <a:p>
            <a:r>
              <a:rPr lang="en-US" dirty="0" smtClean="0"/>
              <a:t> They can begin to explore and experience melodic rhythms and steady beat through using body percussion, instruments of various tone colors, and performing movement to depict patterns in music. </a:t>
            </a:r>
          </a:p>
          <a:p>
            <a:r>
              <a:rPr lang="en-US" dirty="0" smtClean="0"/>
              <a:t>They also learn to recognize musical groups such as ensembles or instrument families.</a:t>
            </a:r>
          </a:p>
          <a:p>
            <a:pPr marL="0" indent="0">
              <a:buNone/>
            </a:pPr>
            <a:r>
              <a:rPr lang="en-US" dirty="0" smtClean="0"/>
              <a:t>Through their participation in music activities the students can develop these important learning skills: </a:t>
            </a:r>
          </a:p>
          <a:p>
            <a:r>
              <a:rPr lang="en-US" dirty="0" smtClean="0"/>
              <a:t>The ability to focus and gain intrinsic motivation </a:t>
            </a:r>
          </a:p>
          <a:p>
            <a:r>
              <a:rPr lang="en-US" dirty="0" smtClean="0"/>
              <a:t>Social comfort in participating </a:t>
            </a:r>
          </a:p>
          <a:p>
            <a:r>
              <a:rPr lang="en-US" dirty="0" smtClean="0"/>
              <a:t>Ease of movement-i.e., the physical ability to move and the desire to try to move </a:t>
            </a:r>
          </a:p>
          <a:p>
            <a:r>
              <a:rPr lang="en-US" dirty="0" smtClean="0"/>
              <a:t>The habit of singing </a:t>
            </a:r>
          </a:p>
          <a:p>
            <a:r>
              <a:rPr lang="en-US" dirty="0" smtClean="0"/>
              <a:t>Spatial and sequential reasoning </a:t>
            </a:r>
          </a:p>
          <a:p>
            <a:r>
              <a:rPr lang="en-US" dirty="0" smtClean="0"/>
              <a:t>Musical capacity and the ability to recognize and use previously-acquired language skills</a:t>
            </a:r>
          </a:p>
        </p:txBody>
      </p:sp>
    </p:spTree>
    <p:extLst>
      <p:ext uri="{BB962C8B-B14F-4D97-AF65-F5344CB8AC3E}">
        <p14:creationId xmlns:p14="http://schemas.microsoft.com/office/powerpoint/2010/main" val="32880803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a:t>
            </a:r>
            <a:r>
              <a:rPr lang="en-US" baseline="30000" dirty="0" smtClean="0"/>
              <a:t>nd</a:t>
            </a:r>
            <a:r>
              <a:rPr lang="en-US" dirty="0" smtClean="0"/>
              <a:t> grade Music Vocabulary 1</a:t>
            </a:r>
            <a:r>
              <a:rPr lang="en-US" baseline="30000" dirty="0" smtClean="0"/>
              <a:t>st</a:t>
            </a:r>
            <a:r>
              <a:rPr lang="en-US" dirty="0" smtClean="0"/>
              <a:t> quarter</a:t>
            </a:r>
            <a:endParaRPr lang="en-US" dirty="0"/>
          </a:p>
        </p:txBody>
      </p:sp>
      <p:sp>
        <p:nvSpPr>
          <p:cNvPr id="3" name="Content Placeholder 2"/>
          <p:cNvSpPr>
            <a:spLocks noGrp="1"/>
          </p:cNvSpPr>
          <p:nvPr>
            <p:ph idx="1"/>
          </p:nvPr>
        </p:nvSpPr>
        <p:spPr/>
        <p:txBody>
          <a:bodyPr>
            <a:normAutofit/>
          </a:bodyPr>
          <a:lstStyle/>
          <a:p>
            <a:r>
              <a:rPr lang="en-US" dirty="0" smtClean="0"/>
              <a:t>vocal quality</a:t>
            </a:r>
          </a:p>
          <a:p>
            <a:r>
              <a:rPr lang="en-US" dirty="0" smtClean="0"/>
              <a:t>accuracy</a:t>
            </a:r>
          </a:p>
          <a:p>
            <a:r>
              <a:rPr lang="en-US" dirty="0" smtClean="0"/>
              <a:t>rising/falling</a:t>
            </a:r>
          </a:p>
          <a:p>
            <a:r>
              <a:rPr lang="en-US" dirty="0" smtClean="0"/>
              <a:t>interval</a:t>
            </a:r>
          </a:p>
          <a:p>
            <a:r>
              <a:rPr lang="en-US" dirty="0" smtClean="0"/>
              <a:t>repeated tones</a:t>
            </a:r>
          </a:p>
          <a:p>
            <a:r>
              <a:rPr lang="en-US" dirty="0" smtClean="0"/>
              <a:t>skip/step</a:t>
            </a:r>
          </a:p>
          <a:p>
            <a:r>
              <a:rPr lang="en-US" dirty="0" smtClean="0"/>
              <a:t>pitch/tone/note</a:t>
            </a:r>
          </a:p>
          <a:p>
            <a:r>
              <a:rPr lang="en-US" dirty="0" smtClean="0"/>
              <a:t>shape of melody</a:t>
            </a:r>
          </a:p>
        </p:txBody>
      </p:sp>
    </p:spTree>
    <p:extLst>
      <p:ext uri="{BB962C8B-B14F-4D97-AF65-F5344CB8AC3E}">
        <p14:creationId xmlns:p14="http://schemas.microsoft.com/office/powerpoint/2010/main" val="3187979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2nd grade Music Vocabulary 1st quarter</a:t>
            </a:r>
            <a:endParaRPr lang="en-US" dirty="0"/>
          </a:p>
        </p:txBody>
      </p:sp>
      <p:sp>
        <p:nvSpPr>
          <p:cNvPr id="3" name="Content Placeholder 2"/>
          <p:cNvSpPr>
            <a:spLocks noGrp="1"/>
          </p:cNvSpPr>
          <p:nvPr>
            <p:ph idx="1"/>
          </p:nvPr>
        </p:nvSpPr>
        <p:spPr/>
        <p:txBody>
          <a:bodyPr>
            <a:normAutofit/>
          </a:bodyPr>
          <a:lstStyle/>
          <a:p>
            <a:r>
              <a:rPr lang="en-US" dirty="0" smtClean="0"/>
              <a:t>symbol</a:t>
            </a:r>
          </a:p>
          <a:p>
            <a:r>
              <a:rPr lang="en-US" dirty="0" smtClean="0"/>
              <a:t>sound</a:t>
            </a:r>
          </a:p>
          <a:p>
            <a:r>
              <a:rPr lang="en-US" dirty="0" smtClean="0"/>
              <a:t>staff</a:t>
            </a:r>
          </a:p>
          <a:p>
            <a:r>
              <a:rPr lang="en-US" dirty="0" smtClean="0"/>
              <a:t>lines</a:t>
            </a:r>
          </a:p>
          <a:p>
            <a:r>
              <a:rPr lang="en-US" dirty="0" smtClean="0"/>
              <a:t>spaces</a:t>
            </a:r>
          </a:p>
          <a:p>
            <a:r>
              <a:rPr lang="en-US" dirty="0" smtClean="0"/>
              <a:t>measure</a:t>
            </a:r>
          </a:p>
          <a:p>
            <a:r>
              <a:rPr lang="en-US" dirty="0" smtClean="0"/>
              <a:t>reading music</a:t>
            </a:r>
          </a:p>
          <a:p>
            <a:pPr marL="0" indent="0">
              <a:buNone/>
            </a:pPr>
            <a:endParaRPr lang="en-US" dirty="0"/>
          </a:p>
        </p:txBody>
      </p:sp>
    </p:spTree>
    <p:extLst>
      <p:ext uri="{BB962C8B-B14F-4D97-AF65-F5344CB8AC3E}">
        <p14:creationId xmlns:p14="http://schemas.microsoft.com/office/powerpoint/2010/main" val="421127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 Music Curriculum Standards</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SINGING The student will develop the voice and body as instruments of musical expression. In this standard the student sings to discover and enjoy the literature of children’s songs and to explore and learn about the elements of music.</a:t>
            </a:r>
          </a:p>
          <a:p>
            <a:r>
              <a:rPr lang="en-US" dirty="0" smtClean="0"/>
              <a:t>PLAYING The student will play instruments as a means of musical expression. In this standard the student plays classroom instruments to enhance the learning and enjoyment of songs.</a:t>
            </a:r>
          </a:p>
          <a:p>
            <a:r>
              <a:rPr lang="en-US" dirty="0" smtClean="0"/>
              <a:t>LISTENING The student will listen to, analyze, and describe music. In this standard the student listens to feel the emotional qualities of the sounds of music and to notice and become acquainted with its elements.</a:t>
            </a:r>
          </a:p>
          <a:p>
            <a:r>
              <a:rPr lang="en-US" dirty="0" smtClean="0"/>
              <a:t>CREATING The students will create music through improvising, arranging, and composing. In this standard the student creates music that expresses his thoughts and feelings and shows some understanding of music elements and skills. Key Concept for Differentiation</a:t>
            </a:r>
          </a:p>
          <a:p>
            <a:r>
              <a:rPr lang="en-US" dirty="0" smtClean="0"/>
              <a:t>In an effort to assist teachers in the process of differentiation in Tier One teaching, key concepts have been identified in the curriculum maps as those specific objectives a teacher would focus on during small group instruction with struggling students. Key concepts cover minimum, basic skills and knowledge every student must master. Key concepts are not an alternative to teaching the entire Utah State Core Standards, rather they emphasize which concepts to prioritize for differentiation.</a:t>
            </a:r>
          </a:p>
          <a:p>
            <a:r>
              <a:rPr lang="en-US" i="1" dirty="0" smtClean="0"/>
              <a:t>1 Music Expressions Teacher Resource Guide, Warner Bros Publications 2003, pp. 13-16. ISBN 0-7579-1298-2 2 e.g., increased literacy, complex symbolization and meaning skills, integration of sensory data -Richards Institute of ETM, 1985 3e.g. rhythm, accent, timing, flow, pitch, voice inflections, phrasing in reciting a nursery rhyme, telling a story</a:t>
            </a:r>
          </a:p>
          <a:p>
            <a:endParaRPr lang="en-US" i="1" dirty="0"/>
          </a:p>
        </p:txBody>
      </p:sp>
    </p:spTree>
    <p:extLst>
      <p:ext uri="{BB962C8B-B14F-4D97-AF65-F5344CB8AC3E}">
        <p14:creationId xmlns:p14="http://schemas.microsoft.com/office/powerpoint/2010/main" val="42744908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Music Content Objectives-Melody 2nd grade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Through structured musical experiences and creative movement: </a:t>
            </a:r>
          </a:p>
          <a:p>
            <a:pPr marL="0" indent="0">
              <a:buNone/>
            </a:pPr>
            <a:r>
              <a:rPr lang="en-US" dirty="0" smtClean="0"/>
              <a:t>1. I can sing with a light, unforced, beautiful childlike quality, using good posture and breath support.</a:t>
            </a:r>
          </a:p>
          <a:p>
            <a:pPr marL="0" indent="0">
              <a:buNone/>
            </a:pPr>
            <a:r>
              <a:rPr lang="en-US" dirty="0" smtClean="0"/>
              <a:t>2. I can show through up or down movement when the distance (interval) between two tones is large or small or stays the same.</a:t>
            </a:r>
          </a:p>
          <a:p>
            <a:pPr marL="0" indent="0">
              <a:buNone/>
            </a:pPr>
            <a:r>
              <a:rPr lang="en-US" dirty="0" smtClean="0"/>
              <a:t>3. I can notate the mi re do pattern on the lines and spaces of the staff.</a:t>
            </a:r>
          </a:p>
          <a:p>
            <a:pPr marL="0" indent="0">
              <a:buNone/>
            </a:pPr>
            <a:r>
              <a:rPr lang="en-US" dirty="0" smtClean="0"/>
              <a:t>4. I can express myself through singing and moving to music.</a:t>
            </a:r>
            <a:endParaRPr lang="en-US" dirty="0"/>
          </a:p>
        </p:txBody>
      </p:sp>
    </p:spTree>
    <p:extLst>
      <p:ext uri="{BB962C8B-B14F-4D97-AF65-F5344CB8AC3E}">
        <p14:creationId xmlns:p14="http://schemas.microsoft.com/office/powerpoint/2010/main" val="37907530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Music Language Objectives 2nd grade</a:t>
            </a:r>
            <a:endParaRPr lang="en-US" dirty="0"/>
          </a:p>
        </p:txBody>
      </p:sp>
      <p:sp>
        <p:nvSpPr>
          <p:cNvPr id="3" name="Content Placeholder 2"/>
          <p:cNvSpPr>
            <a:spLocks noGrp="1"/>
          </p:cNvSpPr>
          <p:nvPr>
            <p:ph idx="1"/>
          </p:nvPr>
        </p:nvSpPr>
        <p:spPr/>
        <p:txBody>
          <a:bodyPr/>
          <a:lstStyle/>
          <a:p>
            <a:pPr marL="0" indent="0">
              <a:buNone/>
            </a:pPr>
            <a:r>
              <a:rPr lang="en-US" dirty="0" smtClean="0"/>
              <a:t>Through singing, moving, speaking, hand signs, notation, listening, and/or creating: </a:t>
            </a:r>
          </a:p>
          <a:p>
            <a:pPr marL="0" indent="0">
              <a:buNone/>
            </a:pPr>
            <a:r>
              <a:rPr lang="en-US" dirty="0" smtClean="0"/>
              <a:t>I can demonstrate how notes are placed on the lines and spaces of the staff.</a:t>
            </a:r>
            <a:endParaRPr lang="en-US" dirty="0"/>
          </a:p>
        </p:txBody>
      </p:sp>
    </p:spTree>
    <p:extLst>
      <p:ext uri="{BB962C8B-B14F-4D97-AF65-F5344CB8AC3E}">
        <p14:creationId xmlns:p14="http://schemas.microsoft.com/office/powerpoint/2010/main" val="16303970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Activities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First “I Can”- Play the singing game Lucy Locket. Observe the child who sings alone and evaluate his/her vocal quality and watch for opportunities to encourage further development. RESOURCES: *Our Amazing Voice, Developing Singing Skills in the Classroom, 101 Ways to Repeat A Song</a:t>
            </a:r>
          </a:p>
          <a:p>
            <a:r>
              <a:rPr lang="en-US" dirty="0" smtClean="0"/>
              <a:t>Second “I Can”- Sing Row, Row, Row Your Boat – noticing the small steps as the melody rises and the large skip to the high note beginning and continuing with “merrily, merrily, merrily,” and notice the small descending steps in “life is but a dream.” Note: These could be played on a pitched instrument to reinforce the sound.</a:t>
            </a:r>
          </a:p>
          <a:p>
            <a:r>
              <a:rPr lang="en-US" dirty="0" smtClean="0"/>
              <a:t>-Through singing and movement, help children detect and show the large and small intervals in songs such as: Are You Sleeping; Bow Belinda; Bluebird, Bluebird; </a:t>
            </a:r>
            <a:r>
              <a:rPr lang="en-US" dirty="0" err="1" smtClean="0"/>
              <a:t>Tinga</a:t>
            </a:r>
            <a:r>
              <a:rPr lang="en-US" dirty="0" smtClean="0"/>
              <a:t> </a:t>
            </a:r>
            <a:r>
              <a:rPr lang="en-US" dirty="0" err="1" smtClean="0"/>
              <a:t>Layo</a:t>
            </a:r>
            <a:r>
              <a:rPr lang="en-US" dirty="0" smtClean="0"/>
              <a:t>; Tony Chestnut.</a:t>
            </a:r>
          </a:p>
          <a:p>
            <a:r>
              <a:rPr lang="en-US" dirty="0" smtClean="0"/>
              <a:t>-Help children identify through gesture, body percussion, or rhythm instruments the repeated note patterns in the following songs: If You’re Happy, Bingo, She’ll Be </a:t>
            </a:r>
            <a:r>
              <a:rPr lang="en-US" dirty="0" err="1" smtClean="0"/>
              <a:t>Comin</a:t>
            </a:r>
            <a:r>
              <a:rPr lang="en-US" dirty="0" smtClean="0"/>
              <a:t>’ Round the Mountain, Sandy Land, Skip to My Lou, and Row, Row </a:t>
            </a:r>
            <a:r>
              <a:rPr lang="en-US" dirty="0" err="1" smtClean="0"/>
              <a:t>Row</a:t>
            </a:r>
            <a:r>
              <a:rPr lang="en-US" dirty="0" smtClean="0"/>
              <a:t> Your Boat</a:t>
            </a:r>
          </a:p>
        </p:txBody>
      </p:sp>
    </p:spTree>
    <p:extLst>
      <p:ext uri="{BB962C8B-B14F-4D97-AF65-F5344CB8AC3E}">
        <p14:creationId xmlns:p14="http://schemas.microsoft.com/office/powerpoint/2010/main" val="29813051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Activities</a:t>
            </a:r>
            <a:endParaRPr lang="en-US" dirty="0"/>
          </a:p>
        </p:txBody>
      </p:sp>
      <p:sp>
        <p:nvSpPr>
          <p:cNvPr id="3" name="Content Placeholder 2"/>
          <p:cNvSpPr>
            <a:spLocks noGrp="1"/>
          </p:cNvSpPr>
          <p:nvPr>
            <p:ph idx="1"/>
          </p:nvPr>
        </p:nvSpPr>
        <p:spPr/>
        <p:txBody>
          <a:bodyPr>
            <a:normAutofit/>
          </a:bodyPr>
          <a:lstStyle/>
          <a:p>
            <a:r>
              <a:rPr lang="en-US" dirty="0" smtClean="0"/>
              <a:t>Third “I Can” -Bow Wow Wow* – Use hand signals to show and feel the rise of the melody as it skips up in the first part of the song and skips down in the last part of the song. After many happy experiences with Bow Wow </a:t>
            </a:r>
            <a:r>
              <a:rPr lang="en-US" dirty="0" err="1" smtClean="0"/>
              <a:t>Wow</a:t>
            </a:r>
            <a:r>
              <a:rPr lang="en-US" dirty="0" smtClean="0"/>
              <a:t>, have the children reflect on the sound of mi re do, and have them show what the last measure of the song looks like in hand signals and on the lines and spaces of the staff. Perhaps the children can recall the mi re do pattern in previous songs, such as Hot Cross Buns , Three Blind Mice, and </a:t>
            </a:r>
            <a:r>
              <a:rPr lang="en-US" dirty="0" err="1" smtClean="0"/>
              <a:t>Li’l</a:t>
            </a:r>
            <a:r>
              <a:rPr lang="en-US" dirty="0" smtClean="0"/>
              <a:t> Liza Jane, Old MacDonald, Shake Those Simmons Down</a:t>
            </a:r>
          </a:p>
          <a:p>
            <a:r>
              <a:rPr lang="en-US" dirty="0" err="1" smtClean="0"/>
              <a:t>Fourth“I</a:t>
            </a:r>
            <a:r>
              <a:rPr lang="en-US" dirty="0" smtClean="0"/>
              <a:t> can”- Enjoy performing a variety of previously learned songs and singing games.</a:t>
            </a:r>
          </a:p>
          <a:p>
            <a:endParaRPr lang="en-US" dirty="0"/>
          </a:p>
        </p:txBody>
      </p:sp>
    </p:spTree>
    <p:extLst>
      <p:ext uri="{BB962C8B-B14F-4D97-AF65-F5344CB8AC3E}">
        <p14:creationId xmlns:p14="http://schemas.microsoft.com/office/powerpoint/2010/main" val="8196380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Embedded links provide access to selected corresponding music teaching ideas, written scores, and mp3 files for singing, listening and dancing activities from publications such as FAVORITE SONGS AND MUSIC ACTIVITIES, THE MUSICAL CLASSROOM, and other valuable resources.</a:t>
            </a:r>
          </a:p>
          <a:p>
            <a:r>
              <a:rPr lang="en-US" dirty="0" smtClean="0"/>
              <a:t>2nd Grade STATE MUSIC GUIDEBOOK: Links to additional songs,</a:t>
            </a:r>
            <a:endParaRPr lang="en-US" dirty="0"/>
          </a:p>
        </p:txBody>
      </p:sp>
    </p:spTree>
    <p:extLst>
      <p:ext uri="{BB962C8B-B14F-4D97-AF65-F5344CB8AC3E}">
        <p14:creationId xmlns:p14="http://schemas.microsoft.com/office/powerpoint/2010/main" val="12287611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Third Grade Music for Life Curriculum Map Preface</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third grade students develop an understanding of the elements of music through song experiences, creative movement, and listening activities. </a:t>
            </a:r>
          </a:p>
          <a:p>
            <a:r>
              <a:rPr lang="en-US" dirty="0" smtClean="0"/>
              <a:t>The conceptual sequence for third grade children combines and builds upon prior knowledge, leading to independent singing and rhythmic competence. </a:t>
            </a:r>
          </a:p>
          <a:p>
            <a:r>
              <a:rPr lang="en-US" dirty="0" smtClean="0"/>
              <a:t>They are able to focus on vocal and instrumental tone color, and cultural and historical features of the music literature. At this level the children study various string instruments.</a:t>
            </a:r>
          </a:p>
          <a:p>
            <a:pPr marL="0" indent="0">
              <a:buNone/>
            </a:pPr>
            <a:r>
              <a:rPr lang="en-US" dirty="0" smtClean="0"/>
              <a:t>Through their participation in music activities the students can develop these important learning skills: </a:t>
            </a:r>
          </a:p>
          <a:p>
            <a:r>
              <a:rPr lang="en-US" dirty="0" smtClean="0"/>
              <a:t>The ability to focus and gain intrinsic motivation </a:t>
            </a:r>
          </a:p>
          <a:p>
            <a:r>
              <a:rPr lang="en-US" dirty="0" smtClean="0"/>
              <a:t>Social comfort in participating </a:t>
            </a:r>
          </a:p>
          <a:p>
            <a:r>
              <a:rPr lang="en-US" dirty="0" smtClean="0"/>
              <a:t>Ease of movement-i.e., the physical ability to move and the desire to try to move </a:t>
            </a:r>
          </a:p>
          <a:p>
            <a:r>
              <a:rPr lang="en-US" dirty="0" smtClean="0"/>
              <a:t>The habit of singing </a:t>
            </a:r>
          </a:p>
          <a:p>
            <a:r>
              <a:rPr lang="en-US" dirty="0" smtClean="0"/>
              <a:t>Spatial and sequential reasoning </a:t>
            </a:r>
          </a:p>
          <a:p>
            <a:r>
              <a:rPr lang="en-US" dirty="0" smtClean="0"/>
              <a:t>Musical capacity and the ability to recognize and use previously-acquired language skills</a:t>
            </a:r>
          </a:p>
        </p:txBody>
      </p:sp>
    </p:spTree>
    <p:extLst>
      <p:ext uri="{BB962C8B-B14F-4D97-AF65-F5344CB8AC3E}">
        <p14:creationId xmlns:p14="http://schemas.microsoft.com/office/powerpoint/2010/main" val="41235553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a:t>
            </a:r>
            <a:r>
              <a:rPr lang="en-US" baseline="30000" dirty="0" smtClean="0"/>
              <a:t>rd</a:t>
            </a:r>
            <a:r>
              <a:rPr lang="en-US" dirty="0" smtClean="0"/>
              <a:t> grade Music Vocabulary 1</a:t>
            </a:r>
            <a:r>
              <a:rPr lang="en-US" baseline="30000" dirty="0" smtClean="0"/>
              <a:t>st</a:t>
            </a:r>
            <a:r>
              <a:rPr lang="en-US" dirty="0" smtClean="0"/>
              <a:t> quarter</a:t>
            </a:r>
            <a:endParaRPr lang="en-US" dirty="0"/>
          </a:p>
        </p:txBody>
      </p:sp>
      <p:sp>
        <p:nvSpPr>
          <p:cNvPr id="3" name="Content Placeholder 2"/>
          <p:cNvSpPr>
            <a:spLocks noGrp="1"/>
          </p:cNvSpPr>
          <p:nvPr>
            <p:ph idx="1"/>
          </p:nvPr>
        </p:nvSpPr>
        <p:spPr/>
        <p:txBody>
          <a:bodyPr>
            <a:normAutofit/>
          </a:bodyPr>
          <a:lstStyle/>
          <a:p>
            <a:r>
              <a:rPr lang="en-US" dirty="0" smtClean="0"/>
              <a:t>vocal quality </a:t>
            </a:r>
          </a:p>
          <a:p>
            <a:r>
              <a:rPr lang="en-US" dirty="0" smtClean="0"/>
              <a:t>posture </a:t>
            </a:r>
          </a:p>
          <a:p>
            <a:r>
              <a:rPr lang="en-US" dirty="0" smtClean="0"/>
              <a:t>breath support </a:t>
            </a:r>
          </a:p>
          <a:p>
            <a:r>
              <a:rPr lang="en-US" dirty="0" smtClean="0"/>
              <a:t>head voice </a:t>
            </a:r>
          </a:p>
          <a:p>
            <a:r>
              <a:rPr lang="en-US" dirty="0" smtClean="0"/>
              <a:t>high tones </a:t>
            </a:r>
          </a:p>
          <a:p>
            <a:r>
              <a:rPr lang="en-US" dirty="0" smtClean="0"/>
              <a:t>accurate pitch (in tune)</a:t>
            </a:r>
          </a:p>
          <a:p>
            <a:r>
              <a:rPr lang="en-US" dirty="0" smtClean="0"/>
              <a:t>volume (loud&gt;soft) (soft&lt;loud) </a:t>
            </a:r>
          </a:p>
          <a:p>
            <a:r>
              <a:rPr lang="en-US" dirty="0" smtClean="0"/>
              <a:t>movement </a:t>
            </a:r>
          </a:p>
          <a:p>
            <a:r>
              <a:rPr lang="en-US" dirty="0" smtClean="0"/>
              <a:t>melody </a:t>
            </a:r>
          </a:p>
        </p:txBody>
      </p:sp>
    </p:spTree>
    <p:extLst>
      <p:ext uri="{BB962C8B-B14F-4D97-AF65-F5344CB8AC3E}">
        <p14:creationId xmlns:p14="http://schemas.microsoft.com/office/powerpoint/2010/main" val="42481055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3rd grade Music Vocabulary 1st quarter</a:t>
            </a:r>
            <a:endParaRPr lang="en-US" dirty="0"/>
          </a:p>
        </p:txBody>
      </p:sp>
      <p:sp>
        <p:nvSpPr>
          <p:cNvPr id="3" name="Content Placeholder 2"/>
          <p:cNvSpPr>
            <a:spLocks noGrp="1"/>
          </p:cNvSpPr>
          <p:nvPr>
            <p:ph idx="1"/>
          </p:nvPr>
        </p:nvSpPr>
        <p:spPr/>
        <p:txBody>
          <a:bodyPr>
            <a:normAutofit/>
          </a:bodyPr>
          <a:lstStyle/>
          <a:p>
            <a:r>
              <a:rPr lang="en-US" dirty="0" smtClean="0"/>
              <a:t>hand signs </a:t>
            </a:r>
          </a:p>
          <a:p>
            <a:r>
              <a:rPr lang="en-US" dirty="0" smtClean="0"/>
              <a:t>melodic pattern </a:t>
            </a:r>
          </a:p>
          <a:p>
            <a:r>
              <a:rPr lang="en-US" dirty="0" smtClean="0"/>
              <a:t>repeated notes </a:t>
            </a:r>
          </a:p>
          <a:p>
            <a:r>
              <a:rPr lang="en-US" dirty="0" smtClean="0"/>
              <a:t>upward </a:t>
            </a:r>
          </a:p>
          <a:p>
            <a:r>
              <a:rPr lang="en-US" dirty="0" smtClean="0"/>
              <a:t>downward </a:t>
            </a:r>
          </a:p>
          <a:p>
            <a:r>
              <a:rPr lang="en-US" dirty="0" smtClean="0"/>
              <a:t>intervals </a:t>
            </a:r>
          </a:p>
          <a:p>
            <a:r>
              <a:rPr lang="en-US" dirty="0" smtClean="0"/>
              <a:t>music notation </a:t>
            </a:r>
          </a:p>
          <a:p>
            <a:r>
              <a:rPr lang="en-US" dirty="0" smtClean="0"/>
              <a:t>music staff </a:t>
            </a:r>
          </a:p>
          <a:p>
            <a:r>
              <a:rPr lang="en-US" dirty="0" smtClean="0"/>
              <a:t>measure</a:t>
            </a:r>
          </a:p>
          <a:p>
            <a:pPr marL="0" indent="0">
              <a:buNone/>
            </a:pPr>
            <a:endParaRPr lang="en-US" dirty="0"/>
          </a:p>
        </p:txBody>
      </p:sp>
    </p:spTree>
    <p:extLst>
      <p:ext uri="{BB962C8B-B14F-4D97-AF65-F5344CB8AC3E}">
        <p14:creationId xmlns:p14="http://schemas.microsoft.com/office/powerpoint/2010/main" val="5116971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Music Content Objectives-Melody 3</a:t>
            </a:r>
            <a:r>
              <a:rPr lang="en-US" baseline="30000" dirty="0" smtClean="0"/>
              <a:t>rd</a:t>
            </a:r>
            <a:r>
              <a:rPr lang="en-US" dirty="0" smtClean="0"/>
              <a:t> grade</a:t>
            </a:r>
            <a:endParaRPr lang="en-US" dirty="0"/>
          </a:p>
        </p:txBody>
      </p:sp>
      <p:sp>
        <p:nvSpPr>
          <p:cNvPr id="3" name="Content Placeholder 2"/>
          <p:cNvSpPr>
            <a:spLocks noGrp="1"/>
          </p:cNvSpPr>
          <p:nvPr>
            <p:ph idx="1"/>
          </p:nvPr>
        </p:nvSpPr>
        <p:spPr/>
        <p:txBody>
          <a:bodyPr>
            <a:normAutofit/>
          </a:bodyPr>
          <a:lstStyle/>
          <a:p>
            <a:r>
              <a:rPr lang="en-US" dirty="0" smtClean="0"/>
              <a:t>Through playful song experiences and creative movement</a:t>
            </a:r>
          </a:p>
          <a:p>
            <a:pPr marL="0" indent="0">
              <a:buNone/>
            </a:pPr>
            <a:r>
              <a:rPr lang="en-US" dirty="0" smtClean="0"/>
              <a:t>1. I can develop my ability to sing a melody with accurate pitch and rhythm.</a:t>
            </a:r>
          </a:p>
          <a:p>
            <a:pPr marL="0" indent="0">
              <a:buNone/>
            </a:pPr>
            <a:r>
              <a:rPr lang="en-US" dirty="0" smtClean="0"/>
              <a:t>2. I can sing with a light, unforced, beautiful childlike quality using good posture and breath support.</a:t>
            </a:r>
          </a:p>
          <a:p>
            <a:pPr marL="0" indent="0">
              <a:buNone/>
            </a:pPr>
            <a:r>
              <a:rPr lang="en-US" dirty="0" smtClean="0"/>
              <a:t>3. I can use hand signs to show the direction of simple melody patterns. 4. I can sing pitches that move up and down or stay the same as I read them in simple music notation.</a:t>
            </a:r>
            <a:endParaRPr lang="en-US" dirty="0"/>
          </a:p>
        </p:txBody>
      </p:sp>
    </p:spTree>
    <p:extLst>
      <p:ext uri="{BB962C8B-B14F-4D97-AF65-F5344CB8AC3E}">
        <p14:creationId xmlns:p14="http://schemas.microsoft.com/office/powerpoint/2010/main" val="30241917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Music Language Objectives 3</a:t>
            </a:r>
            <a:r>
              <a:rPr lang="en-US" baseline="30000" dirty="0" smtClean="0"/>
              <a:t>rd</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Through singing, moving, speaking, hand signs, listening, drawing, notation, dramatizing, writing, and/or creating: I can clearly communicate what it means to sing in tune.</a:t>
            </a:r>
            <a:endParaRPr lang="en-US" dirty="0"/>
          </a:p>
        </p:txBody>
      </p:sp>
    </p:spTree>
    <p:extLst>
      <p:ext uri="{BB962C8B-B14F-4D97-AF65-F5344CB8AC3E}">
        <p14:creationId xmlns:p14="http://schemas.microsoft.com/office/powerpoint/2010/main" val="2268657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Kindergarten Music Curriculum Map </a:t>
            </a:r>
            <a:br>
              <a:rPr lang="en-US" dirty="0" smtClean="0"/>
            </a:br>
            <a:r>
              <a:rPr lang="en-US" dirty="0" smtClean="0"/>
              <a:t>Preface</a:t>
            </a:r>
            <a:endParaRPr lang="en-US" dirty="0"/>
          </a:p>
        </p:txBody>
      </p:sp>
      <p:sp>
        <p:nvSpPr>
          <p:cNvPr id="8" name="Content Placeholder 7"/>
          <p:cNvSpPr>
            <a:spLocks noGrp="1"/>
          </p:cNvSpPr>
          <p:nvPr>
            <p:ph idx="1"/>
          </p:nvPr>
        </p:nvSpPr>
        <p:spPr/>
        <p:txBody>
          <a:bodyPr>
            <a:normAutofit fontScale="85000" lnSpcReduction="20000"/>
          </a:bodyPr>
          <a:lstStyle/>
          <a:p>
            <a:pPr marL="0" indent="0">
              <a:buNone/>
            </a:pPr>
            <a:r>
              <a:rPr lang="en-US" dirty="0" smtClean="0"/>
              <a:t>In Kindergarten students develop an awareness of the elements of music through playful song experiences and creative movement. </a:t>
            </a:r>
          </a:p>
          <a:p>
            <a:pPr marL="0" indent="0">
              <a:buNone/>
            </a:pPr>
            <a:r>
              <a:rPr lang="en-US" dirty="0" smtClean="0"/>
              <a:t>The conceptual sequence begins with opposites and contrasts with kindergarteners, who can identify characteristics and differences more easily when there is a contrast, such as high/low, fast/slow, loud/soft, long/short.</a:t>
            </a:r>
          </a:p>
          <a:p>
            <a:pPr marL="0" indent="0">
              <a:buNone/>
            </a:pPr>
            <a:r>
              <a:rPr lang="en-US" dirty="0" smtClean="0"/>
              <a:t>Through their participation in music activities the students can develop these important learning skills: </a:t>
            </a:r>
          </a:p>
          <a:p>
            <a:r>
              <a:rPr lang="en-US" dirty="0" smtClean="0"/>
              <a:t>The ability to focus and gain intrinsic motivation </a:t>
            </a:r>
          </a:p>
          <a:p>
            <a:r>
              <a:rPr lang="en-US" dirty="0" smtClean="0"/>
              <a:t>Social comfort in participating </a:t>
            </a:r>
          </a:p>
          <a:p>
            <a:r>
              <a:rPr lang="en-US" dirty="0" smtClean="0"/>
              <a:t>Ease of movement-i.e., the physical ability to move and the desire to try to move </a:t>
            </a:r>
          </a:p>
          <a:p>
            <a:r>
              <a:rPr lang="en-US" dirty="0" smtClean="0"/>
              <a:t>The habit of singing </a:t>
            </a:r>
          </a:p>
          <a:p>
            <a:r>
              <a:rPr lang="en-US" dirty="0" smtClean="0"/>
              <a:t>Spatial and sequential reasoning </a:t>
            </a:r>
          </a:p>
          <a:p>
            <a:r>
              <a:rPr lang="en-US" dirty="0" smtClean="0"/>
              <a:t>Musical capacity and the ability to recognize and use previously-acquired language skills</a:t>
            </a:r>
          </a:p>
        </p:txBody>
      </p:sp>
    </p:spTree>
    <p:extLst>
      <p:ext uri="{BB962C8B-B14F-4D97-AF65-F5344CB8AC3E}">
        <p14:creationId xmlns:p14="http://schemas.microsoft.com/office/powerpoint/2010/main" val="17185215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Activities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First and second “I Cans” - Help children learn to sing songs accurately that may have a wide range, recognizing the low and high tones and how it feels when they sing those different pitches. </a:t>
            </a:r>
          </a:p>
          <a:p>
            <a:pPr marL="0" indent="0">
              <a:buNone/>
            </a:pPr>
            <a:r>
              <a:rPr lang="en-US" dirty="0" smtClean="0"/>
              <a:t>Help children realize the high tones are sung in the head voice and with good breath support in order to get an unforced, beautiful child-like quality. </a:t>
            </a:r>
          </a:p>
          <a:p>
            <a:pPr marL="0" indent="0">
              <a:buNone/>
            </a:pPr>
            <a:r>
              <a:rPr lang="en-US" dirty="0" smtClean="0"/>
              <a:t>Sing the songs many times in a variety of ways, always emphasizing good posture while standing or sitting, or even when having fun by standing on one leg, facing backwards, singing softly, changing the key, closing eyes, etc. </a:t>
            </a:r>
          </a:p>
          <a:p>
            <a:pPr marL="0" indent="0">
              <a:buNone/>
            </a:pPr>
            <a:r>
              <a:rPr lang="en-US" dirty="0" smtClean="0"/>
              <a:t>Consider songs such as Scotland’s Burning, Rocky Mountain, The Ghost of Tom, My Bonnie Lies Over the Ocean, I Love the Mountains, Mama </a:t>
            </a:r>
            <a:r>
              <a:rPr lang="en-US" dirty="0" err="1" smtClean="0"/>
              <a:t>Paquita</a:t>
            </a:r>
            <a:r>
              <a:rPr lang="en-US" dirty="0" smtClean="0"/>
              <a:t>, Little Tom Tinker. </a:t>
            </a:r>
          </a:p>
          <a:p>
            <a:pPr marL="0" indent="0">
              <a:buNone/>
            </a:pPr>
            <a:r>
              <a:rPr lang="en-US" dirty="0" smtClean="0"/>
              <a:t>RESOURCES: Our Amazing Voice, Developing Singing Skills in the Classroom, 101 Ways to Repeat A Song</a:t>
            </a:r>
          </a:p>
        </p:txBody>
      </p:sp>
    </p:spTree>
    <p:extLst>
      <p:ext uri="{BB962C8B-B14F-4D97-AF65-F5344CB8AC3E}">
        <p14:creationId xmlns:p14="http://schemas.microsoft.com/office/powerpoint/2010/main" val="41637786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Activities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Third and fourth “I Cans”- Three Blind Mice Relate the downward direction of mi re do hand signs with the downward direction of the mi re do (in “three blind mice”) notation on the musical staff. </a:t>
            </a:r>
          </a:p>
          <a:p>
            <a:pPr marL="0" indent="0">
              <a:buNone/>
            </a:pPr>
            <a:r>
              <a:rPr lang="en-US" dirty="0" smtClean="0"/>
              <a:t>In Row, Row, Row Your Boat relate the upward direction of the do re mi (”row your boat”) pattern to the notation in the first measure of the song. </a:t>
            </a:r>
          </a:p>
          <a:p>
            <a:pPr marL="0" indent="0">
              <a:buNone/>
            </a:pPr>
            <a:r>
              <a:rPr lang="en-US" dirty="0" smtClean="0"/>
              <a:t>Help children discover the repeated notes before the melody moves up. Suggest that children use the hand signs to help their voices go up and down with the notation. </a:t>
            </a:r>
          </a:p>
          <a:p>
            <a:pPr marL="0" indent="0">
              <a:buNone/>
            </a:pPr>
            <a:r>
              <a:rPr lang="en-US" dirty="0" smtClean="0"/>
              <a:t>Encourage children to discover these same melodic patterns by singing, using hand signs and pointing it out in the notation in other songs, such as Mary Had a Little Lamb, Hot Cross Buns, </a:t>
            </a:r>
            <a:r>
              <a:rPr lang="en-US" dirty="0" err="1" smtClean="0"/>
              <a:t>Li’l</a:t>
            </a:r>
            <a:r>
              <a:rPr lang="en-US" dirty="0" smtClean="0"/>
              <a:t> Liza Jane, Long Legged Sailor, Mary Had A Baby, Shake Those Simmons Down, Circle Left and The Farmer In The Dell. </a:t>
            </a:r>
          </a:p>
          <a:p>
            <a:pPr marL="0" indent="0">
              <a:buNone/>
            </a:pPr>
            <a:r>
              <a:rPr lang="en-US" dirty="0" smtClean="0"/>
              <a:t>Hint: When you are studying specific intervals choose songs with a limited range that emphasize those intervals.</a:t>
            </a:r>
          </a:p>
          <a:p>
            <a:endParaRPr lang="en-US" dirty="0"/>
          </a:p>
        </p:txBody>
      </p:sp>
    </p:spTree>
    <p:extLst>
      <p:ext uri="{BB962C8B-B14F-4D97-AF65-F5344CB8AC3E}">
        <p14:creationId xmlns:p14="http://schemas.microsoft.com/office/powerpoint/2010/main" val="28509861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pPr marL="0" indent="0">
              <a:buNone/>
            </a:pPr>
            <a:r>
              <a:rPr lang="en-US" dirty="0" smtClean="0"/>
              <a:t>Embedded links provide access to selected corresponding music teaching ideas, written scores, and mp3 files for singing, listening and dancing activities from publications such as FAVORITE SONGS AND MUSIC ACTIVITIES, THE MUSICAL CLASSROOM, and other valuable resources. 3rd Grade STATE MUSIC GUIDEBOOK: Links to additional songs, teaching ideas, music notation, vocabulary, prof. music teaching associations</a:t>
            </a:r>
            <a:endParaRPr lang="en-US" dirty="0"/>
          </a:p>
        </p:txBody>
      </p:sp>
    </p:spTree>
    <p:extLst>
      <p:ext uri="{BB962C8B-B14F-4D97-AF65-F5344CB8AC3E}">
        <p14:creationId xmlns:p14="http://schemas.microsoft.com/office/powerpoint/2010/main" val="19283475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Fourth Grade Music Curriculum Map</a:t>
            </a:r>
            <a:br>
              <a:rPr lang="en-US" dirty="0" smtClean="0"/>
            </a:br>
            <a:r>
              <a:rPr lang="en-US" dirty="0" smtClean="0"/>
              <a:t>Preface</a:t>
            </a:r>
            <a:endParaRPr lang="en-US" dirty="0"/>
          </a:p>
        </p:txBody>
      </p:sp>
      <p:sp>
        <p:nvSpPr>
          <p:cNvPr id="3" name="Content Placeholder 2"/>
          <p:cNvSpPr>
            <a:spLocks noGrp="1"/>
          </p:cNvSpPr>
          <p:nvPr>
            <p:ph idx="1"/>
          </p:nvPr>
        </p:nvSpPr>
        <p:spPr/>
        <p:txBody>
          <a:bodyPr>
            <a:normAutofit lnSpcReduction="10000"/>
          </a:bodyPr>
          <a:lstStyle/>
          <a:p>
            <a:r>
              <a:rPr lang="en-US" dirty="0" smtClean="0"/>
              <a:t>In the fourth grade the student expands understanding of the elements of music through performing song games, part songs and accompaniments, creative movement, and listening activities. The conceptual sequence for fourth grade children leads to rhythmic and melodic independence including pitch and beat accuracy, and an understanding of tonality and cultural and historical features. At this level the children study woodwind instruments.+</a:t>
            </a:r>
          </a:p>
          <a:p>
            <a:r>
              <a:rPr lang="en-US" dirty="0" smtClean="0"/>
              <a:t>Through their participation in music activities the students can develop2 these important learning skills: The ability to focus and gain intrinsic motivation Social comfort in participating Ease of movement-i.e., the physical ability to move and the desire to try to move The habit of singing Spatial and sequential reasoning Musical capacity and the ability to recognize and use previously-acquired language skills</a:t>
            </a:r>
          </a:p>
        </p:txBody>
      </p:sp>
    </p:spTree>
    <p:extLst>
      <p:ext uri="{BB962C8B-B14F-4D97-AF65-F5344CB8AC3E}">
        <p14:creationId xmlns:p14="http://schemas.microsoft.com/office/powerpoint/2010/main" val="12058922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Music Vocabulary 4</a:t>
            </a:r>
            <a:r>
              <a:rPr lang="en-US" baseline="30000" dirty="0" smtClean="0"/>
              <a:t>th</a:t>
            </a:r>
            <a:r>
              <a:rPr lang="en-US" dirty="0" smtClean="0"/>
              <a:t> grade 1</a:t>
            </a:r>
            <a:r>
              <a:rPr lang="en-US" baseline="30000" dirty="0" smtClean="0"/>
              <a:t>st</a:t>
            </a:r>
            <a:r>
              <a:rPr lang="en-US" dirty="0" smtClean="0"/>
              <a:t> quarter-Melody</a:t>
            </a:r>
            <a:endParaRPr lang="en-US" dirty="0"/>
          </a:p>
        </p:txBody>
      </p:sp>
      <p:sp>
        <p:nvSpPr>
          <p:cNvPr id="3" name="Content Placeholder 2"/>
          <p:cNvSpPr>
            <a:spLocks noGrp="1"/>
          </p:cNvSpPr>
          <p:nvPr>
            <p:ph idx="1"/>
          </p:nvPr>
        </p:nvSpPr>
        <p:spPr/>
        <p:txBody>
          <a:bodyPr>
            <a:normAutofit/>
          </a:bodyPr>
          <a:lstStyle/>
          <a:p>
            <a:r>
              <a:rPr lang="en-US" dirty="0" smtClean="0"/>
              <a:t>Ostinato</a:t>
            </a:r>
          </a:p>
          <a:p>
            <a:r>
              <a:rPr lang="en-US" dirty="0" smtClean="0"/>
              <a:t>Echo song</a:t>
            </a:r>
          </a:p>
          <a:p>
            <a:r>
              <a:rPr lang="en-US" dirty="0" smtClean="0"/>
              <a:t>partner songs</a:t>
            </a:r>
          </a:p>
          <a:p>
            <a:r>
              <a:rPr lang="en-US" dirty="0" smtClean="0"/>
              <a:t>round</a:t>
            </a:r>
          </a:p>
          <a:p>
            <a:r>
              <a:rPr lang="en-US" dirty="0" smtClean="0"/>
              <a:t>harmony</a:t>
            </a:r>
          </a:p>
          <a:p>
            <a:r>
              <a:rPr lang="en-US" dirty="0" smtClean="0"/>
              <a:t>pitch accuracy</a:t>
            </a:r>
          </a:p>
          <a:p>
            <a:r>
              <a:rPr lang="en-US" dirty="0" smtClean="0"/>
              <a:t>rhythm accuracy</a:t>
            </a:r>
          </a:p>
        </p:txBody>
      </p:sp>
    </p:spTree>
    <p:extLst>
      <p:ext uri="{BB962C8B-B14F-4D97-AF65-F5344CB8AC3E}">
        <p14:creationId xmlns:p14="http://schemas.microsoft.com/office/powerpoint/2010/main" val="38031818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Music Vocabulary 4</a:t>
            </a:r>
            <a:r>
              <a:rPr lang="en-US" baseline="30000" dirty="0" smtClean="0"/>
              <a:t>th</a:t>
            </a:r>
            <a:r>
              <a:rPr lang="en-US" dirty="0" smtClean="0"/>
              <a:t> grade 1</a:t>
            </a:r>
            <a:r>
              <a:rPr lang="en-US" baseline="30000" dirty="0" smtClean="0"/>
              <a:t>st</a:t>
            </a:r>
            <a:r>
              <a:rPr lang="en-US" dirty="0" smtClean="0"/>
              <a:t> quarter-Melody</a:t>
            </a:r>
            <a:endParaRPr lang="en-US" dirty="0"/>
          </a:p>
        </p:txBody>
      </p:sp>
      <p:sp>
        <p:nvSpPr>
          <p:cNvPr id="3" name="Content Placeholder 2"/>
          <p:cNvSpPr>
            <a:spLocks noGrp="1"/>
          </p:cNvSpPr>
          <p:nvPr>
            <p:ph idx="1"/>
          </p:nvPr>
        </p:nvSpPr>
        <p:spPr/>
        <p:txBody>
          <a:bodyPr>
            <a:normAutofit/>
          </a:bodyPr>
          <a:lstStyle/>
          <a:p>
            <a:r>
              <a:rPr lang="en-US" dirty="0" smtClean="0"/>
              <a:t>tone</a:t>
            </a:r>
          </a:p>
          <a:p>
            <a:r>
              <a:rPr lang="en-US" dirty="0" smtClean="0"/>
              <a:t>tonality</a:t>
            </a:r>
          </a:p>
          <a:p>
            <a:r>
              <a:rPr lang="en-US" dirty="0" smtClean="0"/>
              <a:t>major</a:t>
            </a:r>
          </a:p>
          <a:p>
            <a:r>
              <a:rPr lang="en-US" dirty="0" smtClean="0"/>
              <a:t>minor</a:t>
            </a:r>
          </a:p>
          <a:p>
            <a:r>
              <a:rPr lang="en-US" dirty="0" smtClean="0"/>
              <a:t>scale</a:t>
            </a:r>
          </a:p>
          <a:p>
            <a:r>
              <a:rPr lang="en-US" dirty="0" smtClean="0"/>
              <a:t>independent singer</a:t>
            </a:r>
          </a:p>
          <a:p>
            <a:r>
              <a:rPr lang="en-US" dirty="0" smtClean="0"/>
              <a:t>staff lines &amp; spaces</a:t>
            </a:r>
          </a:p>
          <a:p>
            <a:r>
              <a:rPr lang="en-US" dirty="0" smtClean="0"/>
              <a:t>note recognition</a:t>
            </a:r>
          </a:p>
          <a:p>
            <a:endParaRPr lang="en-US" dirty="0"/>
          </a:p>
        </p:txBody>
      </p:sp>
    </p:spTree>
    <p:extLst>
      <p:ext uri="{BB962C8B-B14F-4D97-AF65-F5344CB8AC3E}">
        <p14:creationId xmlns:p14="http://schemas.microsoft.com/office/powerpoint/2010/main" val="23354014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Objectives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Through playful song experiences and creative movement-</a:t>
            </a:r>
          </a:p>
          <a:p>
            <a:pPr marL="0" indent="0">
              <a:buNone/>
            </a:pPr>
            <a:r>
              <a:rPr lang="en-US" dirty="0" smtClean="0"/>
              <a:t>1. I can sing with a light, unforced, beautiful childlike quality using good posture and breath support.</a:t>
            </a:r>
          </a:p>
          <a:p>
            <a:pPr marL="0" indent="0">
              <a:buNone/>
            </a:pPr>
            <a:r>
              <a:rPr lang="en-US" dirty="0" smtClean="0"/>
              <a:t>2. I can improve my ability to sing a melody with accurate pitch and rhythm. </a:t>
            </a:r>
          </a:p>
          <a:p>
            <a:pPr marL="0" indent="0">
              <a:buNone/>
            </a:pPr>
            <a:r>
              <a:rPr lang="en-US" dirty="0" smtClean="0"/>
              <a:t>3. I can develop my ability to sing my own part independently while others are singing a different part in echo songs, rounds and ostinatos.</a:t>
            </a:r>
          </a:p>
          <a:p>
            <a:pPr marL="0" indent="0">
              <a:buNone/>
            </a:pPr>
            <a:r>
              <a:rPr lang="en-US" dirty="0" smtClean="0"/>
              <a:t>4. I can tell by the sound whether the song is major or minor.</a:t>
            </a:r>
          </a:p>
          <a:p>
            <a:pPr marL="0" indent="0">
              <a:buNone/>
            </a:pPr>
            <a:r>
              <a:rPr lang="en-US" dirty="0" smtClean="0"/>
              <a:t>5. I can develop my ability to play a recorder.</a:t>
            </a:r>
            <a:endParaRPr lang="en-US" dirty="0"/>
          </a:p>
        </p:txBody>
      </p:sp>
    </p:spTree>
    <p:extLst>
      <p:ext uri="{BB962C8B-B14F-4D97-AF65-F5344CB8AC3E}">
        <p14:creationId xmlns:p14="http://schemas.microsoft.com/office/powerpoint/2010/main" val="23183160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Activities</a:t>
            </a:r>
            <a:endParaRPr lang="en-US" dirty="0"/>
          </a:p>
        </p:txBody>
      </p:sp>
      <p:sp>
        <p:nvSpPr>
          <p:cNvPr id="3" name="Content Placeholder 2"/>
          <p:cNvSpPr>
            <a:spLocks noGrp="1"/>
          </p:cNvSpPr>
          <p:nvPr>
            <p:ph idx="1"/>
          </p:nvPr>
        </p:nvSpPr>
        <p:spPr/>
        <p:txBody>
          <a:bodyPr/>
          <a:lstStyle/>
          <a:p>
            <a:r>
              <a:rPr lang="en-US" dirty="0" smtClean="0"/>
              <a:t>First and second “I Cans” Lead students in singing My Paddle (2pt round), My Bonnie Lies Over the Ocean (AB -verse/chorus), Peace Like a River (</a:t>
            </a:r>
            <a:r>
              <a:rPr lang="en-US" dirty="0" err="1" smtClean="0"/>
              <a:t>abab</a:t>
            </a:r>
            <a:r>
              <a:rPr lang="en-US" dirty="0" smtClean="0"/>
              <a:t>’), </a:t>
            </a:r>
            <a:r>
              <a:rPr lang="en-US" dirty="0" err="1" smtClean="0"/>
              <a:t>Kum</a:t>
            </a:r>
            <a:r>
              <a:rPr lang="en-US" dirty="0" smtClean="0"/>
              <a:t> Ba Yah (AA-verse/chorus). Listen closely as the children sing and encourage them to listen to each other and blend their voices in pitch and quality. RESOURCES: Our Amazing Voice, Developing Singing Skills in the Classroom, 101 Ways to Repeat a Song</a:t>
            </a:r>
            <a:endParaRPr lang="en-US" dirty="0"/>
          </a:p>
        </p:txBody>
      </p:sp>
    </p:spTree>
    <p:extLst>
      <p:ext uri="{BB962C8B-B14F-4D97-AF65-F5344CB8AC3E}">
        <p14:creationId xmlns:p14="http://schemas.microsoft.com/office/powerpoint/2010/main" val="109672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Activities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Repeat A Song Third “I Can” Down by the Bay and Old Texas- In singing these echo songs, help children learn to hold out the long notes while the echo part is sung. This produces harmony. </a:t>
            </a:r>
          </a:p>
          <a:p>
            <a:r>
              <a:rPr lang="en-US" dirty="0" smtClean="0"/>
              <a:t>Sing Are You Sleeping and when children are secure with the melody line, consider adding a second part in the form of a simple ostinato. </a:t>
            </a:r>
          </a:p>
          <a:p>
            <a:r>
              <a:rPr lang="en-US" dirty="0" smtClean="0"/>
              <a:t>Make the ostinato* by repeating the last phrase (ding dong ding) throughout the song.</a:t>
            </a:r>
          </a:p>
          <a:p>
            <a:r>
              <a:rPr lang="en-US" dirty="0" smtClean="0"/>
              <a:t> Notice that an ostinato can be created from any phrase, not just the last. </a:t>
            </a:r>
          </a:p>
          <a:p>
            <a:r>
              <a:rPr lang="en-US" dirty="0" smtClean="0"/>
              <a:t>Expand the experience by adding actions or hand signs that illustrate the words on the ostinato phrase you choose. </a:t>
            </a:r>
          </a:p>
          <a:p>
            <a:r>
              <a:rPr lang="en-US" dirty="0" smtClean="0"/>
              <a:t>Expand the experience by adding an action that illustrates the words on the ostinato. A four-part round can be sung if and when the children are ready. Be particularly aware of vocal quality in part-singing, as children may try to sing louder to hold their own. </a:t>
            </a:r>
          </a:p>
        </p:txBody>
      </p:sp>
    </p:spTree>
    <p:extLst>
      <p:ext uri="{BB962C8B-B14F-4D97-AF65-F5344CB8AC3E}">
        <p14:creationId xmlns:p14="http://schemas.microsoft.com/office/powerpoint/2010/main" val="21027962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Activities</a:t>
            </a:r>
            <a:endParaRPr lang="en-US" dirty="0"/>
          </a:p>
        </p:txBody>
      </p:sp>
      <p:sp>
        <p:nvSpPr>
          <p:cNvPr id="3" name="Content Placeholder 2"/>
          <p:cNvSpPr>
            <a:spLocks noGrp="1"/>
          </p:cNvSpPr>
          <p:nvPr>
            <p:ph idx="1"/>
          </p:nvPr>
        </p:nvSpPr>
        <p:spPr/>
        <p:txBody>
          <a:bodyPr>
            <a:normAutofit/>
          </a:bodyPr>
          <a:lstStyle/>
          <a:p>
            <a:r>
              <a:rPr lang="en-US" dirty="0" smtClean="0"/>
              <a:t>Help children develop rhythmic and tonal (pitch) security as they sing these songs. </a:t>
            </a:r>
          </a:p>
          <a:p>
            <a:r>
              <a:rPr lang="en-US" dirty="0" smtClean="0"/>
              <a:t>When they are ready, </a:t>
            </a:r>
          </a:p>
          <a:p>
            <a:r>
              <a:rPr lang="en-US" dirty="0" smtClean="0"/>
              <a:t>Let them discover the delight of enjoying them as partner songs: Bow Belinda, Skip to my Lou &amp; Sandy Land. </a:t>
            </a:r>
          </a:p>
          <a:p>
            <a:r>
              <a:rPr lang="en-US" dirty="0" smtClean="0"/>
              <a:t>*Note: A quick way to understand an ostinato is through singing these words (from a Grace Nash workshop) to the melody of Are You Sleeping? Let the children be your echo. Ostinato, ostinato; What are you, What are you? I’m a little pattern, I’m a little pattern; Stubborn too, stubborn too.</a:t>
            </a:r>
          </a:p>
          <a:p>
            <a:endParaRPr lang="en-US" dirty="0"/>
          </a:p>
        </p:txBody>
      </p:sp>
    </p:spTree>
    <p:extLst>
      <p:ext uri="{BB962C8B-B14F-4D97-AF65-F5344CB8AC3E}">
        <p14:creationId xmlns:p14="http://schemas.microsoft.com/office/powerpoint/2010/main" val="1973602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Kindergarten-Music Vocabulary 1</a:t>
            </a:r>
            <a:r>
              <a:rPr lang="en-US" baseline="30000" dirty="0" smtClean="0"/>
              <a:t>st</a:t>
            </a:r>
            <a:r>
              <a:rPr lang="en-US" dirty="0" smtClean="0"/>
              <a:t> quarter</a:t>
            </a:r>
            <a:br>
              <a:rPr lang="en-US" dirty="0" smtClean="0"/>
            </a:br>
            <a:r>
              <a:rPr lang="en-US" dirty="0" smtClean="0"/>
              <a:t>Melody</a:t>
            </a:r>
            <a:endParaRPr lang="en-US" dirty="0"/>
          </a:p>
        </p:txBody>
      </p:sp>
      <p:sp>
        <p:nvSpPr>
          <p:cNvPr id="3" name="Content Placeholder 2"/>
          <p:cNvSpPr>
            <a:spLocks noGrp="1"/>
          </p:cNvSpPr>
          <p:nvPr>
            <p:ph idx="1"/>
          </p:nvPr>
        </p:nvSpPr>
        <p:spPr/>
        <p:txBody>
          <a:bodyPr>
            <a:normAutofit/>
          </a:bodyPr>
          <a:lstStyle/>
          <a:p>
            <a:r>
              <a:rPr lang="en-US" dirty="0" smtClean="0"/>
              <a:t>Song</a:t>
            </a:r>
          </a:p>
          <a:p>
            <a:r>
              <a:rPr lang="en-US" dirty="0" smtClean="0"/>
              <a:t>Sing/speak</a:t>
            </a:r>
          </a:p>
          <a:p>
            <a:r>
              <a:rPr lang="en-US" dirty="0" err="1" smtClean="0"/>
              <a:t>Light,unforced</a:t>
            </a:r>
            <a:endParaRPr lang="en-US" dirty="0" smtClean="0"/>
          </a:p>
          <a:p>
            <a:r>
              <a:rPr lang="en-US" dirty="0" smtClean="0"/>
              <a:t>Childlike quality</a:t>
            </a:r>
          </a:p>
          <a:p>
            <a:r>
              <a:rPr lang="en-US" dirty="0" smtClean="0"/>
              <a:t>Move</a:t>
            </a:r>
          </a:p>
          <a:p>
            <a:r>
              <a:rPr lang="en-US" dirty="0" smtClean="0"/>
              <a:t>Melody</a:t>
            </a:r>
          </a:p>
          <a:p>
            <a:r>
              <a:rPr lang="en-US" dirty="0" err="1" smtClean="0"/>
              <a:t>Mi</a:t>
            </a:r>
            <a:r>
              <a:rPr lang="en-US" dirty="0" smtClean="0"/>
              <a:t>-re-do</a:t>
            </a:r>
          </a:p>
        </p:txBody>
      </p:sp>
    </p:spTree>
    <p:extLst>
      <p:ext uri="{BB962C8B-B14F-4D97-AF65-F5344CB8AC3E}">
        <p14:creationId xmlns:p14="http://schemas.microsoft.com/office/powerpoint/2010/main" val="15886075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Fifth Grade Music Curriculum Map</a:t>
            </a:r>
            <a:br>
              <a:rPr lang="en-US" dirty="0" smtClean="0"/>
            </a:br>
            <a:r>
              <a:rPr lang="en-US" dirty="0" smtClean="0"/>
              <a:t>Preface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the fifth grade the student shows competence in understanding the elements of music through song games, two-part singing, creative movement, playing accompaniment, listening activities, gaining familiarity with masterworks, and identifying instrumental qualities. </a:t>
            </a:r>
          </a:p>
          <a:p>
            <a:r>
              <a:rPr lang="en-US" dirty="0" smtClean="0"/>
              <a:t>The conceptual sequence for fifth grade children is to expand their ability to perform and enjoy their understanding of a wide range of music. </a:t>
            </a:r>
          </a:p>
          <a:p>
            <a:r>
              <a:rPr lang="en-US" dirty="0" smtClean="0"/>
              <a:t>They are intellectually and developmentally ready to put concepts into a more personal context and discover how music impacts their life as they become discriminating creators and listeners of music. </a:t>
            </a:r>
          </a:p>
          <a:p>
            <a:r>
              <a:rPr lang="en-US" dirty="0" smtClean="0"/>
              <a:t>At this level children study brass instruments.</a:t>
            </a:r>
          </a:p>
          <a:p>
            <a:pPr marL="0" indent="0">
              <a:buNone/>
            </a:pPr>
            <a:r>
              <a:rPr lang="en-US" dirty="0" smtClean="0"/>
              <a:t>Through their participation in music activities the students can develop these important learning skills: </a:t>
            </a:r>
          </a:p>
          <a:p>
            <a:r>
              <a:rPr lang="en-US" dirty="0" smtClean="0"/>
              <a:t>The ability to focus and gain intrinsic motivation </a:t>
            </a:r>
          </a:p>
          <a:p>
            <a:r>
              <a:rPr lang="en-US" dirty="0" smtClean="0"/>
              <a:t>Social comfort in participating </a:t>
            </a:r>
          </a:p>
          <a:p>
            <a:r>
              <a:rPr lang="en-US" dirty="0" smtClean="0"/>
              <a:t>Ease of movement-i.e., the physical ability to move and the desire to try to move The habit of singing </a:t>
            </a:r>
          </a:p>
          <a:p>
            <a:r>
              <a:rPr lang="en-US" dirty="0" smtClean="0"/>
              <a:t>Spatial and sequential reasoning </a:t>
            </a:r>
          </a:p>
          <a:p>
            <a:r>
              <a:rPr lang="en-US" dirty="0" smtClean="0"/>
              <a:t>Musical capacity and the ability to recognize and use previously-acquired language skills</a:t>
            </a:r>
          </a:p>
        </p:txBody>
      </p:sp>
    </p:spTree>
    <p:extLst>
      <p:ext uri="{BB962C8B-B14F-4D97-AF65-F5344CB8AC3E}">
        <p14:creationId xmlns:p14="http://schemas.microsoft.com/office/powerpoint/2010/main" val="31985731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Music 5</a:t>
            </a:r>
            <a:r>
              <a:rPr lang="en-US" baseline="30000" dirty="0" smtClean="0"/>
              <a:t>th</a:t>
            </a:r>
            <a:r>
              <a:rPr lang="en-US" dirty="0" smtClean="0"/>
              <a:t> grade Vocabulary 1</a:t>
            </a:r>
            <a:r>
              <a:rPr lang="en-US" baseline="30000" dirty="0" smtClean="0"/>
              <a:t>st</a:t>
            </a:r>
            <a:r>
              <a:rPr lang="en-US" dirty="0" smtClean="0"/>
              <a:t> quarter-Melody</a:t>
            </a:r>
            <a:endParaRPr lang="en-US" dirty="0"/>
          </a:p>
        </p:txBody>
      </p:sp>
      <p:sp>
        <p:nvSpPr>
          <p:cNvPr id="3" name="Content Placeholder 2"/>
          <p:cNvSpPr>
            <a:spLocks noGrp="1"/>
          </p:cNvSpPr>
          <p:nvPr>
            <p:ph idx="1"/>
          </p:nvPr>
        </p:nvSpPr>
        <p:spPr/>
        <p:txBody>
          <a:bodyPr>
            <a:normAutofit/>
          </a:bodyPr>
          <a:lstStyle/>
          <a:p>
            <a:r>
              <a:rPr lang="en-US" dirty="0" smtClean="0"/>
              <a:t>vocal quality </a:t>
            </a:r>
          </a:p>
          <a:p>
            <a:r>
              <a:rPr lang="en-US" dirty="0" smtClean="0"/>
              <a:t>Pitch accuracy </a:t>
            </a:r>
          </a:p>
          <a:p>
            <a:r>
              <a:rPr lang="en-US" dirty="0" smtClean="0"/>
              <a:t>Rhythm Accuracy</a:t>
            </a:r>
          </a:p>
          <a:p>
            <a:r>
              <a:rPr lang="en-US" dirty="0" smtClean="0"/>
              <a:t> independent singing </a:t>
            </a:r>
          </a:p>
          <a:p>
            <a:r>
              <a:rPr lang="en-US" dirty="0" smtClean="0"/>
              <a:t>2-part singing </a:t>
            </a:r>
          </a:p>
          <a:p>
            <a:r>
              <a:rPr lang="en-US" dirty="0" smtClean="0"/>
              <a:t>home tone (tonal center, or key) </a:t>
            </a:r>
          </a:p>
          <a:p>
            <a:r>
              <a:rPr lang="en-US" dirty="0" smtClean="0"/>
              <a:t>Instrumental music </a:t>
            </a:r>
          </a:p>
          <a:p>
            <a:r>
              <a:rPr lang="en-US" dirty="0" smtClean="0"/>
              <a:t>Tonalities major /minor</a:t>
            </a:r>
            <a:endParaRPr lang="en-US" dirty="0"/>
          </a:p>
        </p:txBody>
      </p:sp>
    </p:spTree>
    <p:extLst>
      <p:ext uri="{BB962C8B-B14F-4D97-AF65-F5344CB8AC3E}">
        <p14:creationId xmlns:p14="http://schemas.microsoft.com/office/powerpoint/2010/main" val="10294507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Objectives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Through song experiences, two-part singing, and listening activities:</a:t>
            </a:r>
          </a:p>
          <a:p>
            <a:pPr marL="0" indent="0">
              <a:buNone/>
            </a:pPr>
            <a:r>
              <a:rPr lang="en-US" dirty="0" smtClean="0"/>
              <a:t>1. I can sing with a light, unforced, beautiful, childlike quality using good posture and breath support.</a:t>
            </a:r>
          </a:p>
          <a:p>
            <a:pPr marL="0" indent="0">
              <a:buNone/>
            </a:pPr>
            <a:r>
              <a:rPr lang="en-US" dirty="0" smtClean="0"/>
              <a:t>2. I can improve my ability to sing a melody line with accurate pitch and rhythm.</a:t>
            </a:r>
          </a:p>
          <a:p>
            <a:pPr marL="0" indent="0">
              <a:buNone/>
            </a:pPr>
            <a:r>
              <a:rPr lang="en-US" dirty="0" smtClean="0"/>
              <a:t>3. I can develop my ability to read and sing my own part independently while others are singing a different part.</a:t>
            </a:r>
          </a:p>
          <a:p>
            <a:pPr marL="0" indent="0">
              <a:buNone/>
            </a:pPr>
            <a:r>
              <a:rPr lang="en-US" dirty="0" smtClean="0"/>
              <a:t>4. I can recognize the home tone of songs.</a:t>
            </a:r>
          </a:p>
          <a:p>
            <a:pPr marL="0" indent="0">
              <a:buNone/>
            </a:pPr>
            <a:r>
              <a:rPr lang="en-US" dirty="0" smtClean="0"/>
              <a:t>5. I can distinguish the difference in color between major and minor tonality in songs and instrumental works</a:t>
            </a:r>
            <a:endParaRPr lang="en-US" dirty="0"/>
          </a:p>
        </p:txBody>
      </p:sp>
    </p:spTree>
    <p:extLst>
      <p:ext uri="{BB962C8B-B14F-4D97-AF65-F5344CB8AC3E}">
        <p14:creationId xmlns:p14="http://schemas.microsoft.com/office/powerpoint/2010/main" val="6664476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Objectives</a:t>
            </a:r>
            <a:endParaRPr lang="en-US" dirty="0"/>
          </a:p>
        </p:txBody>
      </p:sp>
      <p:sp>
        <p:nvSpPr>
          <p:cNvPr id="3" name="Content Placeholder 2"/>
          <p:cNvSpPr>
            <a:spLocks noGrp="1"/>
          </p:cNvSpPr>
          <p:nvPr>
            <p:ph idx="1"/>
          </p:nvPr>
        </p:nvSpPr>
        <p:spPr/>
        <p:txBody>
          <a:bodyPr/>
          <a:lstStyle/>
          <a:p>
            <a:pPr marL="0" indent="0">
              <a:buNone/>
            </a:pPr>
            <a:r>
              <a:rPr lang="en-US" dirty="0" smtClean="0"/>
              <a:t>Through singing, moving, speaking, hand signs, listening, drawing, notation, dramatizing, writing, mapping, and/or creating: I can clearly communicate differences between major &amp; minor tonalities.</a:t>
            </a:r>
            <a:endParaRPr lang="en-US" dirty="0"/>
          </a:p>
        </p:txBody>
      </p:sp>
    </p:spTree>
    <p:extLst>
      <p:ext uri="{BB962C8B-B14F-4D97-AF65-F5344CB8AC3E}">
        <p14:creationId xmlns:p14="http://schemas.microsoft.com/office/powerpoint/2010/main" val="1665989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Activities</a:t>
            </a:r>
            <a:endParaRPr lang="en-US" dirty="0"/>
          </a:p>
        </p:txBody>
      </p:sp>
      <p:sp>
        <p:nvSpPr>
          <p:cNvPr id="3" name="Content Placeholder 2"/>
          <p:cNvSpPr>
            <a:spLocks noGrp="1"/>
          </p:cNvSpPr>
          <p:nvPr>
            <p:ph idx="1"/>
          </p:nvPr>
        </p:nvSpPr>
        <p:spPr/>
        <p:txBody>
          <a:bodyPr>
            <a:normAutofit/>
          </a:bodyPr>
          <a:lstStyle/>
          <a:p>
            <a:r>
              <a:rPr lang="en-US" dirty="0" smtClean="0"/>
              <a:t>First, second, and third “I Can’s”: Sing part songs, partner songs, rounds, songs with descants and ostinatos, as well as unison songs to develop skill and independence. Select such songs as: </a:t>
            </a:r>
            <a:r>
              <a:rPr lang="en-US" dirty="0" err="1" smtClean="0"/>
              <a:t>Chumbara</a:t>
            </a:r>
            <a:r>
              <a:rPr lang="en-US" dirty="0" smtClean="0"/>
              <a:t>, Rock-a-My Soul &amp; He’s Got the Whole World in His Hands, Old Abram Brown, Cindy, Hey Ho, &amp; Oh Susanna . Note: See Developing Singing Skills , Our Amazing Voice , 101 Ways to Repeat A Song </a:t>
            </a:r>
          </a:p>
          <a:p>
            <a:r>
              <a:rPr lang="en-US" dirty="0" smtClean="0"/>
              <a:t>Fourth “I Can”: Sing a familiar song together, such as America, or Row, Row, Row, Swing Low, Sweet Chariot and stop just before the last note. Ask where does the voice want to go? To the home tone of course, which is the tonal center (or key) of the song.</a:t>
            </a:r>
          </a:p>
          <a:p>
            <a:pPr marL="0" indent="0">
              <a:buNone/>
            </a:pPr>
            <a:endParaRPr lang="en-US" dirty="0"/>
          </a:p>
        </p:txBody>
      </p:sp>
    </p:spTree>
    <p:extLst>
      <p:ext uri="{BB962C8B-B14F-4D97-AF65-F5344CB8AC3E}">
        <p14:creationId xmlns:p14="http://schemas.microsoft.com/office/powerpoint/2010/main" val="384829447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Activities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Fifth “I Can”: Have students become familiar with Erie Canal and help them recognize the difference in color or mood between the minor verse and the major chorus. </a:t>
            </a:r>
          </a:p>
          <a:p>
            <a:r>
              <a:rPr lang="en-US" dirty="0" smtClean="0"/>
              <a:t>Ask them why they think the verse is in a minor tonality and the chorus is in a major tonality. </a:t>
            </a:r>
          </a:p>
          <a:p>
            <a:r>
              <a:rPr lang="en-US" dirty="0" smtClean="0"/>
              <a:t>Can they get a clue from the words? Have the students practice their ability to identify major and minor tonalities by listening to the accompaniments and by singing or playing such songs as: (minor) Johnny Has Gone For a Soldier (recorder); (major) All Night, All Day-recorder on all night, all day; (minor) Follow the Drinking Gourd, When Johnny Comes Marching Home; (major) Cindy, Clementine, </a:t>
            </a:r>
            <a:r>
              <a:rPr lang="en-US" dirty="0" err="1" smtClean="0"/>
              <a:t>Kum</a:t>
            </a:r>
            <a:r>
              <a:rPr lang="en-US" dirty="0" smtClean="0"/>
              <a:t> Ba Yah -recorder), Cotton-Eyed Joe-recorder. </a:t>
            </a:r>
          </a:p>
          <a:p>
            <a:r>
              <a:rPr lang="en-US" dirty="0" smtClean="0"/>
              <a:t>LISTEN to the 1st movement of Mozart’s </a:t>
            </a:r>
            <a:r>
              <a:rPr lang="en-US" dirty="0" err="1" smtClean="0"/>
              <a:t>Symph</a:t>
            </a:r>
            <a:r>
              <a:rPr lang="en-US" dirty="0" smtClean="0"/>
              <a:t> #40 in G-minor and compare it to 1st movement of Mozart’s </a:t>
            </a:r>
            <a:r>
              <a:rPr lang="en-US" dirty="0" err="1" smtClean="0"/>
              <a:t>Eine</a:t>
            </a:r>
            <a:r>
              <a:rPr lang="en-US" dirty="0" smtClean="0"/>
              <a:t> </a:t>
            </a:r>
            <a:r>
              <a:rPr lang="en-US" dirty="0" err="1" smtClean="0"/>
              <a:t>Kleine</a:t>
            </a:r>
            <a:r>
              <a:rPr lang="en-US" dirty="0" smtClean="0"/>
              <a:t> </a:t>
            </a:r>
            <a:r>
              <a:rPr lang="en-US" dirty="0" err="1" smtClean="0"/>
              <a:t>Nacht</a:t>
            </a:r>
            <a:r>
              <a:rPr lang="en-US" dirty="0" smtClean="0"/>
              <a:t> </a:t>
            </a:r>
            <a:r>
              <a:rPr lang="en-US" dirty="0" err="1" smtClean="0"/>
              <a:t>Musik</a:t>
            </a:r>
            <a:r>
              <a:rPr lang="en-US" dirty="0" smtClean="0"/>
              <a:t> (in major). </a:t>
            </a:r>
          </a:p>
          <a:p>
            <a:r>
              <a:rPr lang="en-US" dirty="0" smtClean="0"/>
              <a:t>Play other recordings in both major and minor and see if children can hear the difference in tonality. Holiday: Halloween Night ABC p. 34 2-pt song; Ghost of Tom, The (BYU); Night on Bald Mountain </a:t>
            </a:r>
            <a:r>
              <a:rPr lang="en-US" i="1" dirty="0" smtClean="0"/>
              <a:t>These are all in Minor</a:t>
            </a:r>
          </a:p>
          <a:p>
            <a:endParaRPr lang="en-US" dirty="0"/>
          </a:p>
        </p:txBody>
      </p:sp>
    </p:spTree>
    <p:extLst>
      <p:ext uri="{BB962C8B-B14F-4D97-AF65-F5344CB8AC3E}">
        <p14:creationId xmlns:p14="http://schemas.microsoft.com/office/powerpoint/2010/main" val="28731059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Embedded links provide access to selected corresponding music teaching ideas, written scores, and mp3 files for singing, listening and dancing activities from publications such as FAVORITE SONGS AND MUSIC ACTIVITIES, THE MUSICAL CLASSROOM, and other valuable resources. 5th Grade STATE MUSIC GUIDEBOOK. Links to additional songs, teaching ideas, music notation, vocabulary, prof. music teaching</a:t>
            </a:r>
            <a:endParaRPr lang="en-US" dirty="0"/>
          </a:p>
        </p:txBody>
      </p:sp>
    </p:spTree>
    <p:extLst>
      <p:ext uri="{BB962C8B-B14F-4D97-AF65-F5344CB8AC3E}">
        <p14:creationId xmlns:p14="http://schemas.microsoft.com/office/powerpoint/2010/main" val="7111870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Sixth Grade Music Curriculum Map</a:t>
            </a:r>
            <a:br>
              <a:rPr lang="en-US" dirty="0" smtClean="0"/>
            </a:br>
            <a:r>
              <a:rPr lang="en-US" dirty="0" smtClean="0"/>
              <a:t>Preface</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the sixth grade the student shows increased competence in understanding the elements of music through song games, two and three-part singing, movement, improvising and playing accompaniments, and listening activities. </a:t>
            </a:r>
          </a:p>
          <a:p>
            <a:r>
              <a:rPr lang="en-US" dirty="0" smtClean="0"/>
              <a:t>The conceptual sequence for the students culminates in their expanded ability to perform and enjoy a wide range of music experienced throughout their elementary school years. </a:t>
            </a:r>
          </a:p>
          <a:p>
            <a:r>
              <a:rPr lang="en-US" dirty="0" smtClean="0"/>
              <a:t>They are able to begin making choices about their personal connections with music, as well as their pursuit of music as students, performers, listeners and creators. </a:t>
            </a:r>
          </a:p>
          <a:p>
            <a:r>
              <a:rPr lang="en-US" dirty="0" smtClean="0"/>
              <a:t>At this level, the students study percussion and keyboard instruments.</a:t>
            </a:r>
          </a:p>
          <a:p>
            <a:pPr marL="0" indent="0">
              <a:buNone/>
            </a:pPr>
            <a:r>
              <a:rPr lang="en-US" dirty="0" smtClean="0"/>
              <a:t>Through their participation in music activities the students can develop these important learning skills: </a:t>
            </a:r>
          </a:p>
          <a:p>
            <a:r>
              <a:rPr lang="en-US" dirty="0" smtClean="0"/>
              <a:t>The ability to focus and gain intrinsic motivation </a:t>
            </a:r>
          </a:p>
          <a:p>
            <a:r>
              <a:rPr lang="en-US" dirty="0" smtClean="0"/>
              <a:t>Social comfort in participating </a:t>
            </a:r>
          </a:p>
          <a:p>
            <a:r>
              <a:rPr lang="en-US" dirty="0" smtClean="0"/>
              <a:t>Ease of movement-i.e., the physical ability to move and the desire to try to move </a:t>
            </a:r>
          </a:p>
          <a:p>
            <a:r>
              <a:rPr lang="en-US" dirty="0" smtClean="0"/>
              <a:t>The habit of singing </a:t>
            </a:r>
          </a:p>
          <a:p>
            <a:r>
              <a:rPr lang="en-US" dirty="0" smtClean="0"/>
              <a:t>Spatial and sequential reasoning </a:t>
            </a:r>
          </a:p>
          <a:p>
            <a:r>
              <a:rPr lang="en-US" dirty="0" smtClean="0"/>
              <a:t>Musical capacity and the ability to recognize and use previously-acquired language skills</a:t>
            </a:r>
          </a:p>
        </p:txBody>
      </p:sp>
    </p:spTree>
    <p:extLst>
      <p:ext uri="{BB962C8B-B14F-4D97-AF65-F5344CB8AC3E}">
        <p14:creationId xmlns:p14="http://schemas.microsoft.com/office/powerpoint/2010/main" val="25395954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Music 6</a:t>
            </a:r>
            <a:r>
              <a:rPr lang="en-US" baseline="30000" dirty="0" smtClean="0"/>
              <a:t>th</a:t>
            </a:r>
            <a:r>
              <a:rPr lang="en-US" dirty="0" smtClean="0"/>
              <a:t> grade Vocabulary-1</a:t>
            </a:r>
            <a:r>
              <a:rPr lang="en-US" baseline="30000" dirty="0" smtClean="0"/>
              <a:t>st</a:t>
            </a:r>
            <a:r>
              <a:rPr lang="en-US" dirty="0" smtClean="0"/>
              <a:t> quarter-Melody</a:t>
            </a:r>
            <a:endParaRPr lang="en-US" dirty="0"/>
          </a:p>
        </p:txBody>
      </p:sp>
      <p:sp>
        <p:nvSpPr>
          <p:cNvPr id="3" name="Content Placeholder 2"/>
          <p:cNvSpPr>
            <a:spLocks noGrp="1"/>
          </p:cNvSpPr>
          <p:nvPr>
            <p:ph idx="1"/>
          </p:nvPr>
        </p:nvSpPr>
        <p:spPr/>
        <p:txBody>
          <a:bodyPr>
            <a:normAutofit/>
          </a:bodyPr>
          <a:lstStyle/>
          <a:p>
            <a:r>
              <a:rPr lang="en-US" dirty="0" smtClean="0"/>
              <a:t>vocal quality</a:t>
            </a:r>
          </a:p>
          <a:p>
            <a:r>
              <a:rPr lang="en-US" dirty="0" smtClean="0"/>
              <a:t>pitch accuracy</a:t>
            </a:r>
          </a:p>
          <a:p>
            <a:r>
              <a:rPr lang="en-US" dirty="0" smtClean="0"/>
              <a:t>rhythm accuracy</a:t>
            </a:r>
          </a:p>
          <a:p>
            <a:r>
              <a:rPr lang="en-US" dirty="0" smtClean="0"/>
              <a:t>major &amp; minor tonalities</a:t>
            </a:r>
          </a:p>
          <a:p>
            <a:r>
              <a:rPr lang="en-US" dirty="0" smtClean="0"/>
              <a:t>independent singing</a:t>
            </a:r>
          </a:p>
          <a:p>
            <a:r>
              <a:rPr lang="en-US" dirty="0" smtClean="0"/>
              <a:t>2 and 3-part singing</a:t>
            </a:r>
          </a:p>
        </p:txBody>
      </p:sp>
    </p:spTree>
    <p:extLst>
      <p:ext uri="{BB962C8B-B14F-4D97-AF65-F5344CB8AC3E}">
        <p14:creationId xmlns:p14="http://schemas.microsoft.com/office/powerpoint/2010/main" val="390933045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Emphasis Concepts</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Note: Singing counter melodies and descants constitutes another of the many approaches to part singing. </a:t>
            </a:r>
          </a:p>
          <a:p>
            <a:r>
              <a:rPr lang="en-US" dirty="0" smtClean="0"/>
              <a:t>A counter melody is an added melodic part, usually lower than the original melody, which often imitates it and often moves in a contrary motion to it. Ideally, a descant is a melody in its own right although written to accompany another melody. </a:t>
            </a:r>
          </a:p>
          <a:p>
            <a:r>
              <a:rPr lang="en-US" dirty="0" smtClean="0"/>
              <a:t>In practice, the descant is subordinate to the melody. It is usually higher in pitch than the melody and a small group of children sing it while the majority of the children sing the melody. </a:t>
            </a:r>
          </a:p>
          <a:p>
            <a:r>
              <a:rPr lang="en-US" dirty="0" smtClean="0"/>
              <a:t>The reason for this is that high pitches sound relatively louder than low pitches when they are combined in part singing; therefore a small group on a high part balances with a larger group on a low part. </a:t>
            </a:r>
          </a:p>
          <a:p>
            <a:r>
              <a:rPr lang="en-US" dirty="0" smtClean="0"/>
              <a:t>When the teacher understands the relation between counter melodies or descants and the chords and the original melodies, he can guide children to compose them. This is from Music in the Elementary School by Robert Evans Nye and </a:t>
            </a:r>
            <a:r>
              <a:rPr lang="en-US" dirty="0" err="1" smtClean="0"/>
              <a:t>Vernice</a:t>
            </a:r>
            <a:r>
              <a:rPr lang="en-US" dirty="0" smtClean="0"/>
              <a:t> Trousdale Nye. Prentice-Hall, Inc. 1957. p. 203</a:t>
            </a:r>
          </a:p>
          <a:p>
            <a:endParaRPr lang="en-US" dirty="0"/>
          </a:p>
        </p:txBody>
      </p:sp>
    </p:spTree>
    <p:extLst>
      <p:ext uri="{BB962C8B-B14F-4D97-AF65-F5344CB8AC3E}">
        <p14:creationId xmlns:p14="http://schemas.microsoft.com/office/powerpoint/2010/main" val="265156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Kindergarten Music Vocabulary 1</a:t>
            </a:r>
            <a:r>
              <a:rPr lang="en-US" baseline="30000" dirty="0" smtClean="0"/>
              <a:t>st</a:t>
            </a:r>
            <a:r>
              <a:rPr lang="en-US" dirty="0" smtClean="0"/>
              <a:t> quarter Melody</a:t>
            </a:r>
            <a:endParaRPr lang="en-US" dirty="0"/>
          </a:p>
        </p:txBody>
      </p:sp>
      <p:sp>
        <p:nvSpPr>
          <p:cNvPr id="3" name="Content Placeholder 2"/>
          <p:cNvSpPr>
            <a:spLocks noGrp="1"/>
          </p:cNvSpPr>
          <p:nvPr>
            <p:ph idx="1"/>
          </p:nvPr>
        </p:nvSpPr>
        <p:spPr/>
        <p:txBody>
          <a:bodyPr>
            <a:normAutofit/>
          </a:bodyPr>
          <a:lstStyle/>
          <a:p>
            <a:r>
              <a:rPr lang="en-US" dirty="0" smtClean="0"/>
              <a:t>Hand signs</a:t>
            </a:r>
          </a:p>
          <a:p>
            <a:r>
              <a:rPr lang="en-US" dirty="0" smtClean="0"/>
              <a:t>Repeated tones</a:t>
            </a:r>
          </a:p>
          <a:p>
            <a:r>
              <a:rPr lang="en-US" dirty="0" smtClean="0"/>
              <a:t>Steps/skips</a:t>
            </a:r>
          </a:p>
          <a:p>
            <a:r>
              <a:rPr lang="en-US" dirty="0" smtClean="0"/>
              <a:t>Pitch</a:t>
            </a:r>
          </a:p>
          <a:p>
            <a:r>
              <a:rPr lang="en-US" dirty="0" smtClean="0"/>
              <a:t>High/low</a:t>
            </a:r>
          </a:p>
          <a:p>
            <a:r>
              <a:rPr lang="en-US" dirty="0" smtClean="0"/>
              <a:t>Up/down</a:t>
            </a:r>
          </a:p>
          <a:p>
            <a:r>
              <a:rPr lang="en-US" dirty="0" smtClean="0"/>
              <a:t>Match pitch</a:t>
            </a:r>
          </a:p>
          <a:p>
            <a:endParaRPr lang="en-US" dirty="0" smtClean="0"/>
          </a:p>
          <a:p>
            <a:endParaRPr lang="en-US" dirty="0"/>
          </a:p>
        </p:txBody>
      </p:sp>
    </p:spTree>
    <p:extLst>
      <p:ext uri="{BB962C8B-B14F-4D97-AF65-F5344CB8AC3E}">
        <p14:creationId xmlns:p14="http://schemas.microsoft.com/office/powerpoint/2010/main" val="20091990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Objectives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Through song games, unison, two and three-part singing,</a:t>
            </a:r>
          </a:p>
          <a:p>
            <a:pPr marL="0" indent="0">
              <a:buNone/>
            </a:pPr>
            <a:r>
              <a:rPr lang="en-US" dirty="0" smtClean="0"/>
              <a:t>1. I can sing with a light, unforced, beautiful childlike quality using good posture and breath support.</a:t>
            </a:r>
          </a:p>
          <a:p>
            <a:pPr marL="0" indent="0">
              <a:buNone/>
            </a:pPr>
            <a:r>
              <a:rPr lang="en-US" dirty="0" smtClean="0"/>
              <a:t>2. I can increase my ability to read and sing a melody line with accurate pitch and rhythm.</a:t>
            </a:r>
          </a:p>
          <a:p>
            <a:pPr marL="0" indent="0">
              <a:buNone/>
            </a:pPr>
            <a:r>
              <a:rPr lang="en-US" dirty="0" smtClean="0"/>
              <a:t>3 I can increase my ability and independence in singing unison songs, partner songs, rounds, two and three-part harmony, and songs with descants and countermelodies.</a:t>
            </a:r>
          </a:p>
          <a:p>
            <a:pPr marL="0" indent="0">
              <a:buNone/>
            </a:pPr>
            <a:r>
              <a:rPr lang="en-US" dirty="0" smtClean="0"/>
              <a:t>4. I can recognize the home tone of songs and distinguish the difference in color between major and minor tonality in songs and instrumental works.</a:t>
            </a:r>
          </a:p>
          <a:p>
            <a:pPr marL="0" indent="0">
              <a:buNone/>
            </a:pPr>
            <a:r>
              <a:rPr lang="en-US" dirty="0" smtClean="0"/>
              <a:t>5. I can express my own feelings and thoughts through singing and moving to music.</a:t>
            </a:r>
          </a:p>
          <a:p>
            <a:pPr marL="0" indent="0">
              <a:buNone/>
            </a:pPr>
            <a:endParaRPr lang="en-US" dirty="0"/>
          </a:p>
        </p:txBody>
      </p:sp>
    </p:spTree>
    <p:extLst>
      <p:ext uri="{BB962C8B-B14F-4D97-AF65-F5344CB8AC3E}">
        <p14:creationId xmlns:p14="http://schemas.microsoft.com/office/powerpoint/2010/main" val="209359411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Objectives</a:t>
            </a:r>
            <a:endParaRPr lang="en-US" dirty="0"/>
          </a:p>
        </p:txBody>
      </p:sp>
      <p:sp>
        <p:nvSpPr>
          <p:cNvPr id="3" name="Content Placeholder 2"/>
          <p:cNvSpPr>
            <a:spLocks noGrp="1"/>
          </p:cNvSpPr>
          <p:nvPr>
            <p:ph idx="1"/>
          </p:nvPr>
        </p:nvSpPr>
        <p:spPr/>
        <p:txBody>
          <a:bodyPr/>
          <a:lstStyle/>
          <a:p>
            <a:r>
              <a:rPr lang="en-US" dirty="0" smtClean="0"/>
              <a:t>Through singing, moving, speaking, hand signs, listening, drawing, notation, dramatizing, and/or writing: I can clearly explain the differences between unison songs, partner songs, rounds, two and three-part harmony, and songs with descants and countermelodies.</a:t>
            </a:r>
            <a:endParaRPr lang="en-US" dirty="0"/>
          </a:p>
        </p:txBody>
      </p:sp>
    </p:spTree>
    <p:extLst>
      <p:ext uri="{BB962C8B-B14F-4D97-AF65-F5344CB8AC3E}">
        <p14:creationId xmlns:p14="http://schemas.microsoft.com/office/powerpoint/2010/main" val="16650409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Activities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First “I Can” Lead children in songs such as: Amazing Grace, Peace Like a River, Simple Gifts, Take Me Out to the Ballgame, Oh How Lovely Is the Evening, Oh Shenandoah</a:t>
            </a:r>
          </a:p>
          <a:p>
            <a:pPr marL="0" indent="0">
              <a:buNone/>
            </a:pPr>
            <a:r>
              <a:rPr lang="en-US" dirty="0" smtClean="0"/>
              <a:t>Second “I Can” Help the children sing and explore new songs, paying attention to skips and steps and interesting rhythm patterns in such songs as Charlotte Town, Swing Low, Sweet Chariot &amp; All Night, All Day, and by singing or playing such songs as: </a:t>
            </a:r>
          </a:p>
          <a:p>
            <a:pPr marL="0" indent="0">
              <a:buNone/>
            </a:pPr>
            <a:r>
              <a:rPr lang="en-US" dirty="0" smtClean="0"/>
              <a:t>MINOR: Halloween Night &amp; Tum </a:t>
            </a:r>
            <a:r>
              <a:rPr lang="en-US" dirty="0" err="1" smtClean="0"/>
              <a:t>Balalyka</a:t>
            </a:r>
            <a:r>
              <a:rPr lang="en-US" dirty="0" smtClean="0"/>
              <a:t> –part singing; Hey Ho Nobody Home –round, We Come to Greet You In Peace, When Johnny Comes Marching Home;</a:t>
            </a:r>
          </a:p>
          <a:p>
            <a:pPr marL="0" indent="0">
              <a:buNone/>
            </a:pPr>
            <a:r>
              <a:rPr lang="en-US" dirty="0" smtClean="0"/>
              <a:t> MAJOR: Wabash Cannon Ball; Sourwood Mountain, Little Wheel A-</a:t>
            </a:r>
            <a:r>
              <a:rPr lang="en-US" dirty="0" err="1" smtClean="0"/>
              <a:t>Turnin</a:t>
            </a:r>
            <a:r>
              <a:rPr lang="en-US" dirty="0" smtClean="0"/>
              <a:t>’, Oh Shenandoah, The Water is Wide-part singing, Dry Bones-unison, </a:t>
            </a:r>
            <a:r>
              <a:rPr lang="en-US" dirty="0" err="1" smtClean="0"/>
              <a:t>Kum</a:t>
            </a:r>
            <a:r>
              <a:rPr lang="en-US" dirty="0" smtClean="0"/>
              <a:t> Ba Yah , Cotton-Eyed Joe , All Night, All Day–melodies could be played on recorder.</a:t>
            </a:r>
          </a:p>
          <a:p>
            <a:pPr marL="0" indent="0">
              <a:buNone/>
            </a:pPr>
            <a:endParaRPr lang="en-US" dirty="0" smtClean="0"/>
          </a:p>
        </p:txBody>
      </p:sp>
    </p:spTree>
    <p:extLst>
      <p:ext uri="{BB962C8B-B14F-4D97-AF65-F5344CB8AC3E}">
        <p14:creationId xmlns:p14="http://schemas.microsoft.com/office/powerpoint/2010/main" val="213780684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Activities 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Third “I Can” – Participate with the children in singing songs and games such as: Our Old Sow, (unison song game); Swing Low, Sweet Chariot w/All Night, All Day, My Home’s in Montana w/Home on the Range, Three Blind Mice w/Are You Sleeping (partner songs); You Are My Sunshine (2-part harmony on refrain); Oh How Lovely Is the Evening (round, 2 &amp; 3-part harmony), Simple Gifts (3 part vocal accompaniment); Star Spangled Banner, Cindy-key of F (descant); Charlotte Town (countermelody).</a:t>
            </a:r>
          </a:p>
          <a:p>
            <a:r>
              <a:rPr lang="en-US" dirty="0" smtClean="0"/>
              <a:t>Fourth “I Can” Sing a familiar song together, such as: Take Me Out to the Ball Game, or, Swing Low, Sweet Chariot and stop just before the last note. Ask where does the voice want to go? To the home tone of course, which is the tonal center (or key) of the song.</a:t>
            </a:r>
          </a:p>
          <a:p>
            <a:r>
              <a:rPr lang="en-US" dirty="0" smtClean="0"/>
              <a:t>Have the students practice their ability to identify major and minor tonalities by listening to the accompaniments,</a:t>
            </a:r>
          </a:p>
          <a:p>
            <a:endParaRPr lang="en-US" dirty="0"/>
          </a:p>
        </p:txBody>
      </p:sp>
    </p:spTree>
    <p:extLst>
      <p:ext uri="{BB962C8B-B14F-4D97-AF65-F5344CB8AC3E}">
        <p14:creationId xmlns:p14="http://schemas.microsoft.com/office/powerpoint/2010/main" val="140874027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Activities Continued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and by singing or playing such songs as: MINOR: Halloween Night &amp; Tum </a:t>
            </a:r>
            <a:r>
              <a:rPr lang="en-US" dirty="0" err="1" smtClean="0"/>
              <a:t>Balalyka</a:t>
            </a:r>
            <a:r>
              <a:rPr lang="en-US" dirty="0" smtClean="0"/>
              <a:t> –part singing; Hey Ho Nobody Home –round, We Come to Greet You In Peace, When Johnny Comes Marching Home; MAJOR: Wabash Cannon Ball; Sourwood Mountain, Little Wheel A-</a:t>
            </a:r>
            <a:r>
              <a:rPr lang="en-US" dirty="0" err="1" smtClean="0"/>
              <a:t>Turnin</a:t>
            </a:r>
            <a:r>
              <a:rPr lang="en-US" dirty="0" smtClean="0"/>
              <a:t>’, Oh Shenandoah, The Water is Wide-part singing, Dry Bones-unison, </a:t>
            </a:r>
            <a:r>
              <a:rPr lang="en-US" dirty="0" err="1" smtClean="0"/>
              <a:t>Kum</a:t>
            </a:r>
            <a:r>
              <a:rPr lang="en-US" dirty="0" smtClean="0"/>
              <a:t> Ba Yah , Cotton-Eyed Joe , All Night, All Day–melodies could be played on recorder.</a:t>
            </a:r>
          </a:p>
          <a:p>
            <a:pPr marL="0" indent="0">
              <a:buNone/>
            </a:pPr>
            <a:endParaRPr lang="en-US" dirty="0"/>
          </a:p>
        </p:txBody>
      </p:sp>
    </p:spTree>
    <p:extLst>
      <p:ext uri="{BB962C8B-B14F-4D97-AF65-F5344CB8AC3E}">
        <p14:creationId xmlns:p14="http://schemas.microsoft.com/office/powerpoint/2010/main" val="404648927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a:t>
            </a:r>
            <a:r>
              <a:rPr lang="en-US" smtClean="0"/>
              <a:t>Activities Continued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LISTEN: Ask children to determine the tonality as they listen to instrumental works such as: Brahms’s Hungarian Dance #5(minor) and Beethoven’s Fur Elise (minor); contrast with: Joplin’s The Entertainer (major), and Wagner’s Wedding March (major).</a:t>
            </a:r>
          </a:p>
          <a:p>
            <a:pPr marL="0" indent="0">
              <a:buNone/>
            </a:pPr>
            <a:r>
              <a:rPr lang="en-US" dirty="0" smtClean="0"/>
              <a:t>Fifth “I Can” – Lead students in their expressions of appreciation for nature, home, family, friends, and feelings of excitement/sadness/happiness through such songs as: Simple Gifts, America the Beautiful, (descant); Star Spangled Banner, We Come to Greet you in Peace, I Love the Mountains, He’s Got the Whole World in His Hands, Make New Friends, This Little Light of Mine, Mama </a:t>
            </a:r>
            <a:r>
              <a:rPr lang="en-US" dirty="0" err="1" smtClean="0"/>
              <a:t>Paquita</a:t>
            </a:r>
            <a:r>
              <a:rPr lang="en-US" dirty="0" smtClean="0"/>
              <a:t>, Hush Little Baby, You Are My Sunshine.</a:t>
            </a:r>
            <a:endParaRPr lang="en-US" dirty="0"/>
          </a:p>
        </p:txBody>
      </p:sp>
    </p:spTree>
    <p:extLst>
      <p:ext uri="{BB962C8B-B14F-4D97-AF65-F5344CB8AC3E}">
        <p14:creationId xmlns:p14="http://schemas.microsoft.com/office/powerpoint/2010/main" val="2404680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Music Content Objectives-1</a:t>
            </a:r>
            <a:r>
              <a:rPr lang="en-US" baseline="30000" dirty="0" smtClean="0"/>
              <a:t>st</a:t>
            </a:r>
            <a:r>
              <a:rPr lang="en-US" dirty="0" smtClean="0"/>
              <a:t> quarter Melody</a:t>
            </a:r>
            <a:endParaRPr lang="en-US" dirty="0"/>
          </a:p>
        </p:txBody>
      </p:sp>
      <p:sp>
        <p:nvSpPr>
          <p:cNvPr id="3" name="Content Placeholder 2"/>
          <p:cNvSpPr>
            <a:spLocks noGrp="1"/>
          </p:cNvSpPr>
          <p:nvPr>
            <p:ph idx="1"/>
          </p:nvPr>
        </p:nvSpPr>
        <p:spPr/>
        <p:txBody>
          <a:bodyPr/>
          <a:lstStyle/>
          <a:p>
            <a:pPr marL="0" indent="0">
              <a:buNone/>
            </a:pPr>
            <a:r>
              <a:rPr lang="en-US" dirty="0"/>
              <a:t>Through playful song experiences and creative movement </a:t>
            </a:r>
          </a:p>
          <a:p>
            <a:pPr marL="0" indent="0">
              <a:buNone/>
            </a:pPr>
            <a:r>
              <a:rPr lang="en-US" dirty="0"/>
              <a:t>1. I can sing with a light, unforced, beautiful childlike quality. </a:t>
            </a:r>
          </a:p>
          <a:p>
            <a:pPr marL="0" indent="0">
              <a:buNone/>
            </a:pPr>
            <a:r>
              <a:rPr lang="en-US" dirty="0"/>
              <a:t>2. I can recognize when melodies move upward or downward or repeat, and make my voice match the pitches. </a:t>
            </a:r>
          </a:p>
          <a:p>
            <a:pPr marL="0" indent="0">
              <a:buNone/>
            </a:pPr>
            <a:r>
              <a:rPr lang="en-US" dirty="0"/>
              <a:t>3. I can express myself through singing and </a:t>
            </a:r>
            <a:r>
              <a:rPr lang="en-US" dirty="0" smtClean="0"/>
              <a:t>moving </a:t>
            </a:r>
            <a:r>
              <a:rPr lang="en-US" dirty="0"/>
              <a:t>to music. 	</a:t>
            </a:r>
          </a:p>
          <a:p>
            <a:endParaRPr lang="en-US" dirty="0"/>
          </a:p>
        </p:txBody>
      </p:sp>
    </p:spTree>
    <p:extLst>
      <p:ext uri="{BB962C8B-B14F-4D97-AF65-F5344CB8AC3E}">
        <p14:creationId xmlns:p14="http://schemas.microsoft.com/office/powerpoint/2010/main" val="3498063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Music Language Objectives </a:t>
            </a:r>
            <a:r>
              <a:rPr lang="en-US" dirty="0" smtClean="0"/>
              <a:t/>
            </a:r>
            <a:br>
              <a:rPr lang="en-US" dirty="0" smtClean="0"/>
            </a:br>
            <a:r>
              <a:rPr lang="en-US" dirty="0" smtClean="0"/>
              <a:t>1</a:t>
            </a:r>
            <a:r>
              <a:rPr lang="en-US" baseline="30000" dirty="0" smtClean="0"/>
              <a:t>st</a:t>
            </a:r>
            <a:r>
              <a:rPr lang="en-US" dirty="0" smtClean="0"/>
              <a:t> </a:t>
            </a:r>
            <a:r>
              <a:rPr lang="en-US" dirty="0" smtClean="0"/>
              <a:t>quarter Melody</a:t>
            </a:r>
            <a:endParaRPr lang="en-US" dirty="0"/>
          </a:p>
        </p:txBody>
      </p:sp>
      <p:sp>
        <p:nvSpPr>
          <p:cNvPr id="3" name="Content Placeholder 2"/>
          <p:cNvSpPr>
            <a:spLocks noGrp="1"/>
          </p:cNvSpPr>
          <p:nvPr>
            <p:ph idx="1"/>
          </p:nvPr>
        </p:nvSpPr>
        <p:spPr/>
        <p:txBody>
          <a:bodyPr/>
          <a:lstStyle/>
          <a:p>
            <a:pPr marL="0" indent="0">
              <a:buNone/>
            </a:pPr>
            <a:r>
              <a:rPr lang="en-US" dirty="0" smtClean="0"/>
              <a:t>Through singing, moving, speaking, and/or hand signs - I can clearly express how I feel about singing and moving.</a:t>
            </a:r>
            <a:endParaRPr lang="en-US" dirty="0"/>
          </a:p>
        </p:txBody>
      </p:sp>
    </p:spTree>
    <p:extLst>
      <p:ext uri="{BB962C8B-B14F-4D97-AF65-F5344CB8AC3E}">
        <p14:creationId xmlns:p14="http://schemas.microsoft.com/office/powerpoint/2010/main" val="1134562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Activities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First “I can”- Use Hey, Hey, Look At Me (and/or other songs of limited range, e.g., Rain, Rain, Go Away), to help students sing with a light quality in their head voices – experiment on various pitches, not ignoring their high tones. </a:t>
            </a:r>
          </a:p>
          <a:p>
            <a:pPr marL="0" indent="0">
              <a:buNone/>
            </a:pPr>
            <a:r>
              <a:rPr lang="en-US" dirty="0"/>
              <a:t>	</a:t>
            </a:r>
            <a:r>
              <a:rPr lang="en-US" dirty="0" smtClean="0"/>
              <a:t>Play with the vocal difference between speaking and singing. Teaching Ideas: *Our Amazing Voice!; 	Developing Singing Skills in the Classroom; 101 Ways to Repeat a Song</a:t>
            </a:r>
          </a:p>
          <a:p>
            <a:r>
              <a:rPr lang="en-US" dirty="0" smtClean="0"/>
              <a:t>Second “I can”- Utilizing instructional strategies from Favorite Songs and/or Let’s Do It Again, help children discover melodic direction, repeated tones, and steps and skips. </a:t>
            </a:r>
          </a:p>
          <a:p>
            <a:pPr marL="0" indent="0">
              <a:buNone/>
            </a:pPr>
            <a:r>
              <a:rPr lang="en-US" dirty="0"/>
              <a:t>	</a:t>
            </a:r>
            <a:r>
              <a:rPr lang="en-US" dirty="0" smtClean="0"/>
              <a:t>Sing Hot Cross Buns, and experience the descent of the melody using the hand signs as well as 	desired singing activities from text. </a:t>
            </a:r>
          </a:p>
          <a:p>
            <a:pPr marL="0" indent="0">
              <a:buNone/>
            </a:pPr>
            <a:r>
              <a:rPr lang="en-US" dirty="0" smtClean="0"/>
              <a:t>	Find additional songs with the same mi-re-do pattern, repeated tones, skips, steps, and help the 	children recognize them (e.g., Three Blind Mice, Old MacDonald, Mary Had a Little Lamb, Farmer in 	the Dell, This Old Man, Sally Go ‘Round the Sun, Teddy Bear). </a:t>
            </a:r>
          </a:p>
          <a:p>
            <a:r>
              <a:rPr lang="en-US" dirty="0" smtClean="0"/>
              <a:t>Third “I can”-Play the singing games found in Favorite Songs and Let’s Do It Again for these songs: Bluebird, Bluebird, Three Blind Mice, London Bridge, Johnny Get Your Hair Cut, Shake Those Simmons Down, The Farmer in the Dell, Mulberry Bush. Holiday Idea Enjoy singing songs such as this one as you approach the holiday season: Five Fat Turkeys, Boo!, Halloween Witches, The Witch Rides, Thanksgiving</a:t>
            </a:r>
            <a:endParaRPr lang="en-US" dirty="0"/>
          </a:p>
        </p:txBody>
      </p:sp>
    </p:spTree>
    <p:extLst>
      <p:ext uri="{BB962C8B-B14F-4D97-AF65-F5344CB8AC3E}">
        <p14:creationId xmlns:p14="http://schemas.microsoft.com/office/powerpoint/2010/main" val="601206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pPr marL="0" indent="0">
              <a:buNone/>
            </a:pPr>
            <a:r>
              <a:rPr lang="en-US" dirty="0" smtClean="0"/>
              <a:t>Embedded links provide access to selected corresponding music teaching ideas, written scores, and mp3 files for singing, listening and dancing activities from publications such as FAVORITE SONGS AND MUSIC ACTIVITIES, THE MUSICAL CLASSROOM, and other valuable resources. K; PRE-K STATE MUSIC GUIDEBOOK: Links to additional songs, teaching ideas, music</a:t>
            </a:r>
            <a:endParaRPr lang="en-US" dirty="0"/>
          </a:p>
        </p:txBody>
      </p:sp>
    </p:spTree>
    <p:extLst>
      <p:ext uri="{BB962C8B-B14F-4D97-AF65-F5344CB8AC3E}">
        <p14:creationId xmlns:p14="http://schemas.microsoft.com/office/powerpoint/2010/main" val="4045303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
  <TotalTime>391</TotalTime>
  <Words>5289</Words>
  <Application>Microsoft Office PowerPoint</Application>
  <PresentationFormat>Widescreen</PresentationFormat>
  <Paragraphs>326</Paragraphs>
  <Slides>55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55</vt:i4>
      </vt:variant>
    </vt:vector>
  </HeadingPairs>
  <TitlesOfParts>
    <vt:vector size="60" baseType="lpstr">
      <vt:lpstr>Arial</vt:lpstr>
      <vt:lpstr>Calibri</vt:lpstr>
      <vt:lpstr>Century Gothic</vt:lpstr>
      <vt:lpstr>Thème Office</vt:lpstr>
      <vt:lpstr>Vapor Trail</vt:lpstr>
      <vt:lpstr>Music for All</vt:lpstr>
      <vt:lpstr>State Music Curriculum Standards </vt:lpstr>
      <vt:lpstr>Kindergarten Music Curriculum Map  Preface</vt:lpstr>
      <vt:lpstr>Kindergarten-Music Vocabulary 1st quarter Melody</vt:lpstr>
      <vt:lpstr>Kindergarten Music Vocabulary 1st quarter Melody</vt:lpstr>
      <vt:lpstr>Music Content Objectives-1st quarter Melody</vt:lpstr>
      <vt:lpstr>Music Language Objectives  1st quarter Melody</vt:lpstr>
      <vt:lpstr>Lesson Activities</vt:lpstr>
      <vt:lpstr>Resources</vt:lpstr>
      <vt:lpstr>First Grade Music Curriculum Map Preface </vt:lpstr>
      <vt:lpstr>1st grade Music Vocabulary 1st quarter-Melody</vt:lpstr>
      <vt:lpstr>1st grade Music Vocabulary 1st quarter-Melody</vt:lpstr>
      <vt:lpstr>Music Content Objectives-Melody 1st grade</vt:lpstr>
      <vt:lpstr>Music Language Objectives  1st grade-Melody</vt:lpstr>
      <vt:lpstr>Lesson Activities</vt:lpstr>
      <vt:lpstr>Resources</vt:lpstr>
      <vt:lpstr>Second Grade Music Curriculum Map Preface </vt:lpstr>
      <vt:lpstr>2nd grade Music Vocabulary 1st quarter</vt:lpstr>
      <vt:lpstr>2nd grade Music Vocabulary 1st quarter</vt:lpstr>
      <vt:lpstr>Music Content Objectives-Melody 2nd grade</vt:lpstr>
      <vt:lpstr>Music Language Objectives 2nd grade</vt:lpstr>
      <vt:lpstr>Lesson Activities</vt:lpstr>
      <vt:lpstr>Lesson Activities</vt:lpstr>
      <vt:lpstr>Resources</vt:lpstr>
      <vt:lpstr>Third Grade Music for Life Curriculum Map Preface </vt:lpstr>
      <vt:lpstr>3rd grade Music Vocabulary 1st quarter</vt:lpstr>
      <vt:lpstr>3rd grade Music Vocabulary 1st quarter</vt:lpstr>
      <vt:lpstr>Music Content Objectives-Melody 3rd grade</vt:lpstr>
      <vt:lpstr>Music Language Objectives 3rd grade</vt:lpstr>
      <vt:lpstr>Lesson Activities</vt:lpstr>
      <vt:lpstr>Lesson Activities</vt:lpstr>
      <vt:lpstr>Resources</vt:lpstr>
      <vt:lpstr>Fourth Grade Music Curriculum Map Preface</vt:lpstr>
      <vt:lpstr>Music Vocabulary 4th grade 1st quarter-Melody</vt:lpstr>
      <vt:lpstr>Music Vocabulary 4th grade 1st quarter-Melody</vt:lpstr>
      <vt:lpstr>Content Objectives</vt:lpstr>
      <vt:lpstr>Lesson Activities</vt:lpstr>
      <vt:lpstr>Lesson Activities</vt:lpstr>
      <vt:lpstr>Lesson Activities</vt:lpstr>
      <vt:lpstr>Fifth Grade Music Curriculum Map Preface</vt:lpstr>
      <vt:lpstr>Music 5th grade Vocabulary 1st quarter-Melody</vt:lpstr>
      <vt:lpstr>Content Objectives</vt:lpstr>
      <vt:lpstr>Language Objectives</vt:lpstr>
      <vt:lpstr>Lesson Activities</vt:lpstr>
      <vt:lpstr>Lesson Activities</vt:lpstr>
      <vt:lpstr>Resources</vt:lpstr>
      <vt:lpstr>Sixth Grade Music Curriculum Map Preface </vt:lpstr>
      <vt:lpstr>Music 6th grade Vocabulary-1st quarter-Melody</vt:lpstr>
      <vt:lpstr>Emphasis Concepts </vt:lpstr>
      <vt:lpstr>Content Objectives</vt:lpstr>
      <vt:lpstr>Language Objectives</vt:lpstr>
      <vt:lpstr>Lesson Activities</vt:lpstr>
      <vt:lpstr>Lesson Activities Continued</vt:lpstr>
      <vt:lpstr>Lesson Activities Continued</vt:lpstr>
      <vt:lpstr>Lesson Activities Continued</vt:lpstr>
    </vt:vector>
  </TitlesOfParts>
  <Company>Granite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dc:title>
  <dc:creator>Clements, Kristina</dc:creator>
  <cp:lastModifiedBy>Clements, Kristina</cp:lastModifiedBy>
  <cp:revision>24</cp:revision>
  <dcterms:created xsi:type="dcterms:W3CDTF">2014-08-21T06:32:22Z</dcterms:created>
  <dcterms:modified xsi:type="dcterms:W3CDTF">2014-08-21T19:17:47Z</dcterms:modified>
</cp:coreProperties>
</file>