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64" r:id="rId2"/>
  </p:sldMasterIdLst>
  <p:notesMasterIdLst>
    <p:notesMasterId r:id="rId60"/>
  </p:notesMasterIdLst>
  <p:sldIdLst>
    <p:sldId id="256"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2" r:id="rId27"/>
    <p:sldId id="281" r:id="rId28"/>
    <p:sldId id="283" r:id="rId29"/>
    <p:sldId id="284" r:id="rId30"/>
    <p:sldId id="285" r:id="rId31"/>
    <p:sldId id="286" r:id="rId32"/>
    <p:sldId id="287" r:id="rId33"/>
    <p:sldId id="288" r:id="rId34"/>
    <p:sldId id="291" r:id="rId35"/>
    <p:sldId id="289" r:id="rId36"/>
    <p:sldId id="290" r:id="rId37"/>
    <p:sldId id="292" r:id="rId38"/>
    <p:sldId id="293" r:id="rId39"/>
    <p:sldId id="294" r:id="rId40"/>
    <p:sldId id="295" r:id="rId41"/>
    <p:sldId id="296" r:id="rId42"/>
    <p:sldId id="298" r:id="rId43"/>
    <p:sldId id="297" r:id="rId44"/>
    <p:sldId id="299" r:id="rId45"/>
    <p:sldId id="300" r:id="rId46"/>
    <p:sldId id="301" r:id="rId47"/>
    <p:sldId id="302" r:id="rId48"/>
    <p:sldId id="303" r:id="rId49"/>
    <p:sldId id="304" r:id="rId50"/>
    <p:sldId id="306" r:id="rId51"/>
    <p:sldId id="307" r:id="rId52"/>
    <p:sldId id="308" r:id="rId53"/>
    <p:sldId id="305"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65731" autoAdjust="0"/>
  </p:normalViewPr>
  <p:slideViewPr>
    <p:cSldViewPr showGuides="1">
      <p:cViewPr varScale="1">
        <p:scale>
          <a:sx n="71" d="100"/>
          <a:sy n="71" d="100"/>
        </p:scale>
        <p:origin x="116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313C9-1B82-4A0D-8F5A-847D718771D4}" type="datetimeFigureOut">
              <a:rPr lang="en-US" smtClean="0"/>
              <a:t>8/21/2014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D2DBD9-3FDF-4D22-A151-D1806027E45D}" type="slidenum">
              <a:rPr lang="en-US" smtClean="0"/>
              <a:t>‹#›</a:t>
            </a:fld>
            <a:endParaRPr lang="en-US"/>
          </a:p>
        </p:txBody>
      </p:sp>
    </p:spTree>
    <p:extLst>
      <p:ext uri="{BB962C8B-B14F-4D97-AF65-F5344CB8AC3E}">
        <p14:creationId xmlns:p14="http://schemas.microsoft.com/office/powerpoint/2010/main" val="2371785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a:xfrm>
            <a:off x="914400" y="4323846"/>
            <a:ext cx="4880610" cy="365125"/>
          </a:xfrm>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a:xfrm>
            <a:off x="6057900" y="1430867"/>
            <a:ext cx="2171700" cy="365125"/>
          </a:xfrm>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402931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87425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a:xfrm>
            <a:off x="594360" y="381001"/>
            <a:ext cx="4830656" cy="365125"/>
          </a:xfrm>
        </p:spPr>
        <p:txBody>
          <a:bodyPr/>
          <a:lstStyle/>
          <a:p>
            <a:pPr rtl="0"/>
            <a:endParaRPr lang="en-US"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a:xfrm>
            <a:off x="7882466" y="381001"/>
            <a:ext cx="667174" cy="365125"/>
          </a:xfrm>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15708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a:xfrm>
            <a:off x="594360" y="379438"/>
            <a:ext cx="4830656" cy="365125"/>
          </a:xfrm>
        </p:spPr>
        <p:txBody>
          <a:bodyPr/>
          <a:lstStyle/>
          <a:p>
            <a:pPr rtl="0"/>
            <a:endParaRPr lang="en-US"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a:xfrm>
            <a:off x="7882466" y="381001"/>
            <a:ext cx="667174" cy="365125"/>
          </a:xfrm>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972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a:xfrm>
            <a:off x="594360" y="378884"/>
            <a:ext cx="4830656" cy="365125"/>
          </a:xfrm>
        </p:spPr>
        <p:txBody>
          <a:bodyPr/>
          <a:lstStyle/>
          <a:p>
            <a:pPr rtl="0"/>
            <a:endParaRPr lang="en-US"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a:xfrm>
            <a:off x="7882466" y="381001"/>
            <a:ext cx="667174" cy="365125"/>
          </a:xfrm>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930618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4" name="Footer Placeholder 3"/>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5" name="Slide Number Placeholder 4"/>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416728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4" name="Footer Placeholder 3"/>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5" name="Slide Number Placeholder 4"/>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35742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05416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a:xfrm>
            <a:off x="594360" y="381001"/>
            <a:ext cx="4830656" cy="365125"/>
          </a:xfrm>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a:xfrm>
            <a:off x="7882466" y="381001"/>
            <a:ext cx="667174" cy="365125"/>
          </a:xfrm>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95150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33062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a:xfrm>
            <a:off x="594360" y="381001"/>
            <a:ext cx="4830656" cy="365125"/>
          </a:xfrm>
        </p:spPr>
        <p:txBody>
          <a:body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a:xfrm>
            <a:off x="7882466" y="381001"/>
            <a:ext cx="667173" cy="365125"/>
          </a:xfrm>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43680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416348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8" name="Footer Placeholder 7"/>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9" name="Slide Number Placeholder 8"/>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28774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4" name="Footer Placeholder 3"/>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5" name="Slide Number Placeholder 4"/>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51647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rtl="0"/>
            <a:fld id="{FA4C7614-15A9-43A8-9E98-106A33ED6C41}" type="datetimeFigureOut">
              <a:rPr lang="en-US" sz="1200" kern="1200" smtClean="0">
                <a:solidFill>
                  <a:prstClr val="black">
                    <a:tint val="75000"/>
                  </a:prstClr>
                </a:solidFill>
                <a:latin typeface="Calibri"/>
                <a:ea typeface="+mn-ea"/>
                <a:cs typeface="+mn-cs"/>
              </a:rPr>
              <a:pPr algn="l" rtl="0"/>
              <a:t>8/21/2014</a:t>
            </a:fld>
            <a:endParaRPr lang="en-US" sz="1200" kern="1200" dirty="0">
              <a:solidFill>
                <a:prstClr val="black">
                  <a:tint val="75000"/>
                </a:prstClr>
              </a:solidFill>
              <a:latin typeface="Calibri"/>
              <a:ea typeface="+mn-ea"/>
              <a:cs typeface="+mn-cs"/>
            </a:endParaRPr>
          </a:p>
        </p:txBody>
      </p:sp>
      <p:sp>
        <p:nvSpPr>
          <p:cNvPr id="3" name="Footer Placeholder 2"/>
          <p:cNvSpPr>
            <a:spLocks noGrp="1"/>
          </p:cNvSpPr>
          <p:nvPr>
            <p:ph type="ftr" sz="quarter" idx="11"/>
          </p:nvPr>
        </p:nvSpPr>
        <p:spPr/>
        <p:txBody>
          <a:bodyPr/>
          <a:lstStyle/>
          <a:p>
            <a:pPr algn="ctr" rtl="0"/>
            <a:endParaRPr lang="en-US" sz="1200" kern="1200" dirty="0">
              <a:solidFill>
                <a:prstClr val="black">
                  <a:tint val="75000"/>
                </a:prstClr>
              </a:solidFill>
              <a:latin typeface="Calibri"/>
              <a:ea typeface="+mn-ea"/>
              <a:cs typeface="+mn-cs"/>
            </a:endParaRPr>
          </a:p>
        </p:txBody>
      </p:sp>
      <p:sp>
        <p:nvSpPr>
          <p:cNvPr id="4" name="Slide Number Placeholder 3"/>
          <p:cNvSpPr>
            <a:spLocks noGrp="1"/>
          </p:cNvSpPr>
          <p:nvPr>
            <p:ph type="sldNum" sz="quarter" idx="12"/>
          </p:nvPr>
        </p:nvSpPr>
        <p:spPr/>
        <p:txBody>
          <a:bodyPr/>
          <a:lstStyle/>
          <a:p>
            <a:pPr algn="r" rtl="0"/>
            <a:fld id="{EFED3CB9-049B-4F4F-82D1-8A95299C975C}" type="slidenum">
              <a:rPr lang="en-US" sz="1200" kern="1200" smtClean="0">
                <a:solidFill>
                  <a:prstClr val="black">
                    <a:tint val="75000"/>
                  </a:prstClr>
                </a:solidFill>
                <a:latin typeface="Calibri"/>
                <a:ea typeface="+mn-ea"/>
                <a:cs typeface="+mn-cs"/>
              </a:rPr>
              <a:pPr algn="r" rtl="0"/>
              <a:t>‹#›</a:t>
            </a:fld>
            <a:endParaRPr lang="en-US" sz="1200"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54799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pPr rtl="0"/>
            <a:endParaRPr lang="en-US" kern="1200" dirty="0">
              <a:solidFill>
                <a:prstClr val="black">
                  <a:tint val="75000"/>
                </a:prstClr>
              </a:solidFill>
              <a:latin typeface="Calibri"/>
              <a:ea typeface="+mn-ea"/>
              <a:cs typeface="+mn-cs"/>
            </a:endParaRPr>
          </a:p>
        </p:txBody>
      </p:sp>
      <p:sp>
        <p:nvSpPr>
          <p:cNvPr id="7" name="Slide Number Placeholder 6"/>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74617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608978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FA4C7614-15A9-43A8-9E98-106A33ED6C41}" type="datetimeFigureOut">
              <a:rPr lang="en-US" kern="1200" smtClean="0">
                <a:solidFill>
                  <a:prstClr val="black">
                    <a:tint val="75000"/>
                  </a:prstClr>
                </a:solidFill>
                <a:latin typeface="Calibri"/>
                <a:ea typeface="+mn-ea"/>
                <a:cs typeface="+mn-cs"/>
              </a:rPr>
              <a:pPr rtl="0"/>
              <a:t>8/21/2014</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EFED3CB9-049B-4F4F-82D1-8A95299C975C}" type="slidenum">
              <a:rPr lang="en-US" kern="1200" smtClean="0">
                <a:solidFill>
                  <a:prstClr val="black">
                    <a:tint val="75000"/>
                  </a:prstClr>
                </a:solidFill>
                <a:latin typeface="Calibri"/>
                <a:ea typeface="+mn-ea"/>
                <a:cs typeface="+mn-cs"/>
              </a:rPr>
              <a:pPr rtl="0"/>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3405005975"/>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75" r:id="rId11"/>
    <p:sldLayoutId id="2147484076" r:id="rId12"/>
    <p:sldLayoutId id="2147484077" r:id="rId13"/>
    <p:sldLayoutId id="2147484078" r:id="rId14"/>
    <p:sldLayoutId id="2147484079" r:id="rId15"/>
    <p:sldLayoutId id="2147484080" r:id="rId16"/>
    <p:sldLayoutId id="214748408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Drama</a:t>
            </a:r>
            <a:endParaRPr lang="en-US" dirty="0"/>
          </a:p>
        </p:txBody>
      </p:sp>
      <p:sp>
        <p:nvSpPr>
          <p:cNvPr id="3" name="Subtitle 2"/>
          <p:cNvSpPr>
            <a:spLocks noGrp="1"/>
          </p:cNvSpPr>
          <p:nvPr>
            <p:ph type="subTitle" idx="1"/>
          </p:nvPr>
        </p:nvSpPr>
        <p:spPr/>
        <p:txBody>
          <a:bodyPr>
            <a:normAutofit fontScale="70000" lnSpcReduction="20000"/>
          </a:bodyPr>
          <a:lstStyle/>
          <a:p>
            <a:r>
              <a:rPr lang="en-US" dirty="0"/>
              <a:t>Kindergarten-Sixth Grade</a:t>
            </a:r>
          </a:p>
          <a:p>
            <a:r>
              <a:rPr lang="en-US" dirty="0"/>
              <a:t>Standards, Vocabulary, Content and Language Objectives, &amp; Lessons/Activities</a:t>
            </a:r>
          </a:p>
          <a:p>
            <a:endParaRPr lang="en-US" dirty="0"/>
          </a:p>
        </p:txBody>
      </p:sp>
    </p:spTree>
    <p:extLst>
      <p:ext uri="{BB962C8B-B14F-4D97-AF65-F5344CB8AC3E}">
        <p14:creationId xmlns:p14="http://schemas.microsoft.com/office/powerpoint/2010/main" val="735618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a:t>Drama Lesson Plans - BYU</a:t>
            </a:r>
          </a:p>
          <a:p>
            <a:r>
              <a:rPr lang="en-US" dirty="0" smtClean="0"/>
              <a:t>Elementary </a:t>
            </a:r>
            <a:r>
              <a:rPr lang="en-US" dirty="0"/>
              <a:t>Arts Core Guidebook</a:t>
            </a:r>
          </a:p>
          <a:p>
            <a:r>
              <a:rPr lang="en-US" dirty="0" smtClean="0"/>
              <a:t>10 </a:t>
            </a:r>
            <a:r>
              <a:rPr lang="en-US" dirty="0"/>
              <a:t>Minute Transition for Developing Life Skills</a:t>
            </a:r>
          </a:p>
          <a:p>
            <a:r>
              <a:rPr lang="en-US" dirty="0" smtClean="0"/>
              <a:t>Drama </a:t>
            </a:r>
            <a:r>
              <a:rPr lang="en-US" dirty="0"/>
              <a:t>DVDs &amp; Books available for check out</a:t>
            </a:r>
          </a:p>
          <a:p>
            <a:r>
              <a:rPr lang="en-US" dirty="0" smtClean="0"/>
              <a:t>Theatre </a:t>
            </a:r>
            <a:r>
              <a:rPr lang="en-US" dirty="0"/>
              <a:t>Power Points</a:t>
            </a:r>
          </a:p>
        </p:txBody>
      </p:sp>
    </p:spTree>
    <p:extLst>
      <p:ext uri="{BB962C8B-B14F-4D97-AF65-F5344CB8AC3E}">
        <p14:creationId xmlns:p14="http://schemas.microsoft.com/office/powerpoint/2010/main" val="175068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Unit of Study 1</a:t>
            </a:r>
            <a:br>
              <a:rPr lang="en-US" dirty="0"/>
            </a:br>
            <a:r>
              <a:rPr lang="en-US" dirty="0"/>
              <a:t>Elements of drama-Script</a:t>
            </a:r>
          </a:p>
        </p:txBody>
      </p:sp>
      <p:sp>
        <p:nvSpPr>
          <p:cNvPr id="5" name="Text Placeholder 4"/>
          <p:cNvSpPr>
            <a:spLocks noGrp="1"/>
          </p:cNvSpPr>
          <p:nvPr>
            <p:ph type="body" idx="1"/>
          </p:nvPr>
        </p:nvSpPr>
        <p:spPr/>
        <p:txBody>
          <a:bodyPr/>
          <a:lstStyle/>
          <a:p>
            <a:r>
              <a:rPr lang="en-US" dirty="0" smtClean="0"/>
              <a:t>1</a:t>
            </a:r>
            <a:r>
              <a:rPr lang="en-US" baseline="30000" dirty="0" smtClean="0"/>
              <a:t>st</a:t>
            </a:r>
            <a:r>
              <a:rPr lang="en-US" dirty="0" smtClean="0"/>
              <a:t> Grade</a:t>
            </a:r>
            <a:endParaRPr lang="en-US" dirty="0"/>
          </a:p>
          <a:p>
            <a:r>
              <a:rPr lang="en-US" dirty="0"/>
              <a:t>Quarter 1</a:t>
            </a:r>
          </a:p>
          <a:p>
            <a:endParaRPr lang="en-US" dirty="0"/>
          </a:p>
        </p:txBody>
      </p:sp>
    </p:spTree>
    <p:extLst>
      <p:ext uri="{BB962C8B-B14F-4D97-AF65-F5344CB8AC3E}">
        <p14:creationId xmlns:p14="http://schemas.microsoft.com/office/powerpoint/2010/main" val="2255771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lstStyle/>
          <a:p>
            <a:r>
              <a:rPr lang="en-US" dirty="0" smtClean="0"/>
              <a:t>The student can identify story elements and retell a story with a clear beginning, middle, and end.</a:t>
            </a:r>
            <a:endParaRPr lang="en-US" dirty="0"/>
          </a:p>
        </p:txBody>
      </p:sp>
    </p:spTree>
    <p:extLst>
      <p:ext uri="{BB962C8B-B14F-4D97-AF65-F5344CB8AC3E}">
        <p14:creationId xmlns:p14="http://schemas.microsoft.com/office/powerpoint/2010/main" val="953512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idx="1"/>
          </p:nvPr>
        </p:nvSpPr>
        <p:spPr/>
        <p:txBody>
          <a:bodyPr/>
          <a:lstStyle/>
          <a:p>
            <a:r>
              <a:rPr lang="en-US" dirty="0"/>
              <a:t>Identify the 5 W’s in a story</a:t>
            </a:r>
          </a:p>
          <a:p>
            <a:r>
              <a:rPr lang="en-US" dirty="0" smtClean="0"/>
              <a:t>Tell </a:t>
            </a:r>
            <a:r>
              <a:rPr lang="en-US" dirty="0"/>
              <a:t>a story with a clear beginning, middle, and end.</a:t>
            </a:r>
          </a:p>
        </p:txBody>
      </p:sp>
    </p:spTree>
    <p:extLst>
      <p:ext uri="{BB962C8B-B14F-4D97-AF65-F5344CB8AC3E}">
        <p14:creationId xmlns:p14="http://schemas.microsoft.com/office/powerpoint/2010/main" val="1218002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 content objectives</a:t>
            </a:r>
            <a:endParaRPr lang="en-US" dirty="0"/>
          </a:p>
        </p:txBody>
      </p:sp>
      <p:sp>
        <p:nvSpPr>
          <p:cNvPr id="3" name="Content Placeholder 2"/>
          <p:cNvSpPr>
            <a:spLocks noGrp="1"/>
          </p:cNvSpPr>
          <p:nvPr>
            <p:ph idx="1"/>
          </p:nvPr>
        </p:nvSpPr>
        <p:spPr/>
        <p:txBody>
          <a:bodyPr/>
          <a:lstStyle/>
          <a:p>
            <a:r>
              <a:rPr lang="en-US" dirty="0"/>
              <a:t>I can identify the 5 W’s in a story.</a:t>
            </a:r>
          </a:p>
          <a:p>
            <a:r>
              <a:rPr lang="en-US" dirty="0" smtClean="0"/>
              <a:t> </a:t>
            </a:r>
            <a:r>
              <a:rPr lang="en-US" dirty="0"/>
              <a:t>I can tell a story with a beginning, middle, and end.</a:t>
            </a:r>
          </a:p>
          <a:p>
            <a:r>
              <a:rPr lang="en-US" dirty="0" smtClean="0"/>
              <a:t> </a:t>
            </a:r>
            <a:r>
              <a:rPr lang="en-US" dirty="0"/>
              <a:t>I can listen and respond to others.</a:t>
            </a:r>
          </a:p>
        </p:txBody>
      </p:sp>
    </p:spTree>
    <p:extLst>
      <p:ext uri="{BB962C8B-B14F-4D97-AF65-F5344CB8AC3E}">
        <p14:creationId xmlns:p14="http://schemas.microsoft.com/office/powerpoint/2010/main" val="1947096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Drama/common Core Language Objectives</a:t>
            </a:r>
            <a:endParaRPr lang="en-US" dirty="0"/>
          </a:p>
        </p:txBody>
      </p:sp>
      <p:sp>
        <p:nvSpPr>
          <p:cNvPr id="3" name="Content Placeholder 2"/>
          <p:cNvSpPr>
            <a:spLocks noGrp="1"/>
          </p:cNvSpPr>
          <p:nvPr>
            <p:ph idx="1"/>
          </p:nvPr>
        </p:nvSpPr>
        <p:spPr/>
        <p:txBody>
          <a:bodyPr/>
          <a:lstStyle/>
          <a:p>
            <a:r>
              <a:rPr lang="en-US" dirty="0"/>
              <a:t>Listen to a story and identify the 5 W’s in the story.</a:t>
            </a:r>
          </a:p>
          <a:p>
            <a:r>
              <a:rPr lang="en-US" dirty="0" smtClean="0"/>
              <a:t> </a:t>
            </a:r>
            <a:r>
              <a:rPr lang="en-US" dirty="0"/>
              <a:t>Engage in retelling this changed story through pretending to be the characters and acting out the story.</a:t>
            </a:r>
          </a:p>
        </p:txBody>
      </p:sp>
    </p:spTree>
    <p:extLst>
      <p:ext uri="{BB962C8B-B14F-4D97-AF65-F5344CB8AC3E}">
        <p14:creationId xmlns:p14="http://schemas.microsoft.com/office/powerpoint/2010/main" val="2163085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b="1" dirty="0"/>
              <a:t>Character: </a:t>
            </a:r>
            <a:r>
              <a:rPr lang="en-US" dirty="0"/>
              <a:t>person animal, or object in a story</a:t>
            </a:r>
          </a:p>
          <a:p>
            <a:r>
              <a:rPr lang="en-US" b="1" dirty="0"/>
              <a:t>Setting: </a:t>
            </a:r>
            <a:r>
              <a:rPr lang="en-US" dirty="0"/>
              <a:t>the place the story happens.</a:t>
            </a:r>
          </a:p>
          <a:p>
            <a:r>
              <a:rPr lang="en-US" b="1" dirty="0"/>
              <a:t>Events: </a:t>
            </a:r>
            <a:r>
              <a:rPr lang="en-US" dirty="0"/>
              <a:t>what happens in a story.</a:t>
            </a:r>
          </a:p>
          <a:p>
            <a:r>
              <a:rPr lang="en-US" b="1" dirty="0"/>
              <a:t>5 W’s: </a:t>
            </a:r>
            <a:r>
              <a:rPr lang="en-US" dirty="0"/>
              <a:t>who, what, when, where, and why.</a:t>
            </a:r>
          </a:p>
          <a:p>
            <a:r>
              <a:rPr lang="en-US" b="1" dirty="0"/>
              <a:t>Pantomime: </a:t>
            </a:r>
            <a:r>
              <a:rPr lang="en-US" dirty="0"/>
              <a:t>the telling of a story without words, by means of bodily movements, gestures, and facial expressions.</a:t>
            </a:r>
          </a:p>
        </p:txBody>
      </p:sp>
    </p:spTree>
    <p:extLst>
      <p:ext uri="{BB962C8B-B14F-4D97-AF65-F5344CB8AC3E}">
        <p14:creationId xmlns:p14="http://schemas.microsoft.com/office/powerpoint/2010/main" val="3472923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(Activities)</a:t>
            </a:r>
            <a:endParaRPr lang="en-US" dirty="0"/>
          </a:p>
        </p:txBody>
      </p:sp>
      <p:sp>
        <p:nvSpPr>
          <p:cNvPr id="3" name="Content Placeholder 2"/>
          <p:cNvSpPr>
            <a:spLocks noGrp="1"/>
          </p:cNvSpPr>
          <p:nvPr>
            <p:ph idx="1"/>
          </p:nvPr>
        </p:nvSpPr>
        <p:spPr/>
        <p:txBody>
          <a:bodyPr/>
          <a:lstStyle/>
          <a:p>
            <a:r>
              <a:rPr lang="en-US" dirty="0"/>
              <a:t>Before you read a story, look through the book and assign students to play all of the roles. Not all students need roles for each story time, but if you want to increase the number of active children, assign some children to be inanimate things such as wind or a table in the story. As you read, have the children act out the story in mime. Choose more bashful children to be the inanimate objects, so they can work up to being more active mimes.</a:t>
            </a:r>
          </a:p>
          <a:p>
            <a:r>
              <a:rPr lang="en-US" dirty="0"/>
              <a:t>Have students identify the 5 W’s in the story.</a:t>
            </a:r>
          </a:p>
        </p:txBody>
      </p:sp>
    </p:spTree>
    <p:extLst>
      <p:ext uri="{BB962C8B-B14F-4D97-AF65-F5344CB8AC3E}">
        <p14:creationId xmlns:p14="http://schemas.microsoft.com/office/powerpoint/2010/main" val="4146455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a:t>Drama Lesson Plans - BYU</a:t>
            </a:r>
          </a:p>
          <a:p>
            <a:r>
              <a:rPr lang="en-US" dirty="0" smtClean="0"/>
              <a:t>Elementary </a:t>
            </a:r>
            <a:r>
              <a:rPr lang="en-US" dirty="0"/>
              <a:t>Arts Core Guidebook</a:t>
            </a:r>
          </a:p>
          <a:p>
            <a:r>
              <a:rPr lang="en-US" dirty="0" smtClean="0"/>
              <a:t>10 </a:t>
            </a:r>
            <a:r>
              <a:rPr lang="en-US" dirty="0"/>
              <a:t>Minute Transition for Developing Life Skills</a:t>
            </a:r>
          </a:p>
          <a:p>
            <a:r>
              <a:rPr lang="en-US" dirty="0" smtClean="0"/>
              <a:t>Drama </a:t>
            </a:r>
            <a:r>
              <a:rPr lang="en-US" dirty="0"/>
              <a:t>DVDs &amp; Books available for check out</a:t>
            </a:r>
          </a:p>
          <a:p>
            <a:r>
              <a:rPr lang="en-US" dirty="0" smtClean="0"/>
              <a:t>Theatre </a:t>
            </a:r>
            <a:r>
              <a:rPr lang="en-US" dirty="0"/>
              <a:t>Power Points</a:t>
            </a:r>
          </a:p>
          <a:p>
            <a:r>
              <a:rPr lang="en-US" dirty="0" smtClean="0"/>
              <a:t>UEN</a:t>
            </a:r>
            <a:r>
              <a:rPr lang="en-US" dirty="0"/>
              <a:t>: 1st Grade – Fairy Tale Riddles &amp; Puppet Shows</a:t>
            </a:r>
          </a:p>
          <a:p>
            <a:pPr marL="0" indent="0">
              <a:buNone/>
            </a:pPr>
            <a:endParaRPr lang="en-US" dirty="0"/>
          </a:p>
        </p:txBody>
      </p:sp>
    </p:spTree>
    <p:extLst>
      <p:ext uri="{BB962C8B-B14F-4D97-AF65-F5344CB8AC3E}">
        <p14:creationId xmlns:p14="http://schemas.microsoft.com/office/powerpoint/2010/main" val="500870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of Study 1</a:t>
            </a:r>
            <a:br>
              <a:rPr lang="en-US" dirty="0" smtClean="0"/>
            </a:br>
            <a:r>
              <a:rPr lang="en-US" dirty="0" smtClean="0"/>
              <a:t>Elements of Drama-script</a:t>
            </a:r>
            <a:endParaRPr lang="en-US" dirty="0"/>
          </a:p>
        </p:txBody>
      </p:sp>
      <p:sp>
        <p:nvSpPr>
          <p:cNvPr id="3" name="Text Placeholder 2"/>
          <p:cNvSpPr>
            <a:spLocks noGrp="1"/>
          </p:cNvSpPr>
          <p:nvPr>
            <p:ph type="body" idx="1"/>
          </p:nvPr>
        </p:nvSpPr>
        <p:spPr/>
        <p:txBody>
          <a:bodyPr/>
          <a:lstStyle/>
          <a:p>
            <a:r>
              <a:rPr lang="en-US" dirty="0" smtClean="0"/>
              <a:t>2</a:t>
            </a:r>
            <a:r>
              <a:rPr lang="en-US" baseline="30000" dirty="0" smtClean="0"/>
              <a:t>nd</a:t>
            </a:r>
            <a:r>
              <a:rPr lang="en-US" dirty="0" smtClean="0"/>
              <a:t> grade</a:t>
            </a:r>
          </a:p>
          <a:p>
            <a:r>
              <a:rPr lang="en-US" dirty="0" smtClean="0"/>
              <a:t>Quarter 1</a:t>
            </a:r>
            <a:endParaRPr lang="en-US" dirty="0"/>
          </a:p>
        </p:txBody>
      </p:sp>
    </p:spTree>
    <p:extLst>
      <p:ext uri="{BB962C8B-B14F-4D97-AF65-F5344CB8AC3E}">
        <p14:creationId xmlns:p14="http://schemas.microsoft.com/office/powerpoint/2010/main" val="111258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Unit of Study 1</a:t>
            </a:r>
            <a:br>
              <a:rPr lang="en-US" dirty="0"/>
            </a:br>
            <a:r>
              <a:rPr lang="en-US" dirty="0"/>
              <a:t>Elements of drama-Script</a:t>
            </a:r>
          </a:p>
        </p:txBody>
      </p:sp>
      <p:sp>
        <p:nvSpPr>
          <p:cNvPr id="5" name="Subtitle 4"/>
          <p:cNvSpPr>
            <a:spLocks noGrp="1"/>
          </p:cNvSpPr>
          <p:nvPr>
            <p:ph type="body" idx="1"/>
          </p:nvPr>
        </p:nvSpPr>
        <p:spPr/>
        <p:txBody>
          <a:bodyPr>
            <a:normAutofit/>
          </a:bodyPr>
          <a:lstStyle/>
          <a:p>
            <a:r>
              <a:rPr lang="en-US" dirty="0" smtClean="0"/>
              <a:t>Kindergarten</a:t>
            </a:r>
          </a:p>
          <a:p>
            <a:r>
              <a:rPr lang="en-US" dirty="0" smtClean="0"/>
              <a:t>Quarter 1</a:t>
            </a:r>
            <a:endParaRPr lang="en-US" dirty="0"/>
          </a:p>
        </p:txBody>
      </p:sp>
    </p:spTree>
    <p:extLst>
      <p:ext uri="{BB962C8B-B14F-4D97-AF65-F5344CB8AC3E}">
        <p14:creationId xmlns:p14="http://schemas.microsoft.com/office/powerpoint/2010/main" val="1899363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 Content Objectives</a:t>
            </a:r>
            <a:endParaRPr lang="en-US" dirty="0"/>
          </a:p>
        </p:txBody>
      </p:sp>
      <p:sp>
        <p:nvSpPr>
          <p:cNvPr id="3" name="Content Placeholder 2"/>
          <p:cNvSpPr>
            <a:spLocks noGrp="1"/>
          </p:cNvSpPr>
          <p:nvPr>
            <p:ph idx="1"/>
          </p:nvPr>
        </p:nvSpPr>
        <p:spPr/>
        <p:txBody>
          <a:bodyPr/>
          <a:lstStyle/>
          <a:p>
            <a:r>
              <a:rPr lang="en-US" dirty="0" smtClean="0"/>
              <a:t>I </a:t>
            </a:r>
            <a:r>
              <a:rPr lang="en-US" dirty="0"/>
              <a:t>can listen and respond to others.</a:t>
            </a:r>
          </a:p>
          <a:p>
            <a:r>
              <a:rPr lang="en-US" dirty="0" smtClean="0"/>
              <a:t>I </a:t>
            </a:r>
            <a:r>
              <a:rPr lang="en-US" dirty="0"/>
              <a:t>can pretend to be a character and talk to others.</a:t>
            </a:r>
          </a:p>
          <a:p>
            <a:r>
              <a:rPr lang="en-US" dirty="0" smtClean="0"/>
              <a:t>I </a:t>
            </a:r>
            <a:r>
              <a:rPr lang="en-US" dirty="0"/>
              <a:t>can act.</a:t>
            </a:r>
          </a:p>
        </p:txBody>
      </p:sp>
    </p:spTree>
    <p:extLst>
      <p:ext uri="{BB962C8B-B14F-4D97-AF65-F5344CB8AC3E}">
        <p14:creationId xmlns:p14="http://schemas.microsoft.com/office/powerpoint/2010/main" val="2257189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Drama/common core language objectives</a:t>
            </a:r>
            <a:endParaRPr lang="en-US" dirty="0"/>
          </a:p>
        </p:txBody>
      </p:sp>
      <p:sp>
        <p:nvSpPr>
          <p:cNvPr id="3" name="Content Placeholder 2"/>
          <p:cNvSpPr>
            <a:spLocks noGrp="1"/>
          </p:cNvSpPr>
          <p:nvPr>
            <p:ph idx="1"/>
          </p:nvPr>
        </p:nvSpPr>
        <p:spPr/>
        <p:txBody>
          <a:bodyPr/>
          <a:lstStyle/>
          <a:p>
            <a:r>
              <a:rPr lang="en-US" dirty="0"/>
              <a:t>Listen to a story. Dialogue a scene with at least two characters and show how conflicts can be resolved.</a:t>
            </a:r>
          </a:p>
          <a:p>
            <a:r>
              <a:rPr lang="en-US" dirty="0" smtClean="0"/>
              <a:t>Teacher-guided </a:t>
            </a:r>
            <a:r>
              <a:rPr lang="en-US" dirty="0"/>
              <a:t>playwriting. Create scenes, reader’s theater, narrative mimes, etc. where characters try to resolve conflicts.</a:t>
            </a:r>
          </a:p>
        </p:txBody>
      </p:sp>
    </p:spTree>
    <p:extLst>
      <p:ext uri="{BB962C8B-B14F-4D97-AF65-F5344CB8AC3E}">
        <p14:creationId xmlns:p14="http://schemas.microsoft.com/office/powerpoint/2010/main" val="2116041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b="1" dirty="0"/>
              <a:t>Character: </a:t>
            </a:r>
            <a:r>
              <a:rPr lang="en-US" dirty="0"/>
              <a:t>person animal, or object in a story</a:t>
            </a:r>
          </a:p>
          <a:p>
            <a:r>
              <a:rPr lang="en-US" b="1" dirty="0"/>
              <a:t>Setting: </a:t>
            </a:r>
            <a:r>
              <a:rPr lang="en-US" dirty="0"/>
              <a:t>the place the story happens.</a:t>
            </a:r>
          </a:p>
          <a:p>
            <a:r>
              <a:rPr lang="en-US" b="1" dirty="0"/>
              <a:t>Events: </a:t>
            </a:r>
            <a:r>
              <a:rPr lang="en-US" dirty="0"/>
              <a:t>what happens in a story.</a:t>
            </a:r>
          </a:p>
          <a:p>
            <a:r>
              <a:rPr lang="en-US" b="1" dirty="0"/>
              <a:t>5 W’s: </a:t>
            </a:r>
            <a:r>
              <a:rPr lang="en-US" dirty="0"/>
              <a:t>who, what, when, where, and why.</a:t>
            </a:r>
          </a:p>
          <a:p>
            <a:r>
              <a:rPr lang="en-US" b="1" dirty="0"/>
              <a:t>Pantomime: </a:t>
            </a:r>
            <a:r>
              <a:rPr lang="en-US" dirty="0"/>
              <a:t>the telling of a story without words, by means of bodily movements, gestures, and facial expressions.</a:t>
            </a:r>
          </a:p>
          <a:p>
            <a:r>
              <a:rPr lang="en-US" b="1" dirty="0"/>
              <a:t>conflict</a:t>
            </a:r>
          </a:p>
        </p:txBody>
      </p:sp>
    </p:spTree>
    <p:extLst>
      <p:ext uri="{BB962C8B-B14F-4D97-AF65-F5344CB8AC3E}">
        <p14:creationId xmlns:p14="http://schemas.microsoft.com/office/powerpoint/2010/main" val="2413855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(Activities)</a:t>
            </a:r>
            <a:endParaRPr lang="en-US" dirty="0"/>
          </a:p>
        </p:txBody>
      </p:sp>
      <p:sp>
        <p:nvSpPr>
          <p:cNvPr id="3" name="Content Placeholder 2"/>
          <p:cNvSpPr>
            <a:spLocks noGrp="1"/>
          </p:cNvSpPr>
          <p:nvPr>
            <p:ph idx="1"/>
          </p:nvPr>
        </p:nvSpPr>
        <p:spPr/>
        <p:txBody>
          <a:bodyPr/>
          <a:lstStyle/>
          <a:p>
            <a:r>
              <a:rPr lang="en-US" dirty="0"/>
              <a:t>Process Drama Friends Unit</a:t>
            </a:r>
          </a:p>
        </p:txBody>
      </p:sp>
    </p:spTree>
    <p:extLst>
      <p:ext uri="{BB962C8B-B14F-4D97-AF65-F5344CB8AC3E}">
        <p14:creationId xmlns:p14="http://schemas.microsoft.com/office/powerpoint/2010/main" val="28489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a:t>Drama Lesson Plans - BYU</a:t>
            </a:r>
          </a:p>
          <a:p>
            <a:r>
              <a:rPr lang="en-US" dirty="0" smtClean="0"/>
              <a:t>Elementary </a:t>
            </a:r>
            <a:r>
              <a:rPr lang="en-US" dirty="0"/>
              <a:t>Arts Core Guidebook</a:t>
            </a:r>
          </a:p>
          <a:p>
            <a:r>
              <a:rPr lang="en-US" dirty="0" smtClean="0"/>
              <a:t>10 </a:t>
            </a:r>
            <a:r>
              <a:rPr lang="en-US" dirty="0"/>
              <a:t>Minute Transition for Developing Life Skills</a:t>
            </a:r>
          </a:p>
          <a:p>
            <a:r>
              <a:rPr lang="en-US" dirty="0" smtClean="0"/>
              <a:t>Drama </a:t>
            </a:r>
            <a:r>
              <a:rPr lang="en-US" dirty="0"/>
              <a:t>DVDs &amp; Books available for check out</a:t>
            </a:r>
          </a:p>
          <a:p>
            <a:r>
              <a:rPr lang="en-US" dirty="0" smtClean="0"/>
              <a:t>Theatre </a:t>
            </a:r>
            <a:r>
              <a:rPr lang="en-US" dirty="0"/>
              <a:t>Power Points</a:t>
            </a:r>
          </a:p>
          <a:p>
            <a:r>
              <a:rPr lang="en-US" dirty="0" smtClean="0"/>
              <a:t>Reader’s </a:t>
            </a:r>
            <a:r>
              <a:rPr lang="en-US" dirty="0"/>
              <a:t>Theater—Ms. </a:t>
            </a:r>
            <a:r>
              <a:rPr lang="en-US" dirty="0" err="1"/>
              <a:t>Gurian’s</a:t>
            </a:r>
            <a:r>
              <a:rPr lang="en-US" dirty="0"/>
              <a:t> Glass</a:t>
            </a:r>
          </a:p>
        </p:txBody>
      </p:sp>
    </p:spTree>
    <p:extLst>
      <p:ext uri="{BB962C8B-B14F-4D97-AF65-F5344CB8AC3E}">
        <p14:creationId xmlns:p14="http://schemas.microsoft.com/office/powerpoint/2010/main" val="2186737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of study1</a:t>
            </a:r>
            <a:br>
              <a:rPr lang="en-US" dirty="0" smtClean="0"/>
            </a:br>
            <a:r>
              <a:rPr lang="en-US" dirty="0" smtClean="0"/>
              <a:t>elements of drama-script</a:t>
            </a:r>
            <a:endParaRPr lang="en-US" dirty="0"/>
          </a:p>
        </p:txBody>
      </p:sp>
      <p:sp>
        <p:nvSpPr>
          <p:cNvPr id="3" name="Text Placeholder 2"/>
          <p:cNvSpPr>
            <a:spLocks noGrp="1"/>
          </p:cNvSpPr>
          <p:nvPr>
            <p:ph type="body" idx="1"/>
          </p:nvPr>
        </p:nvSpPr>
        <p:spPr/>
        <p:txBody>
          <a:bodyPr/>
          <a:lstStyle/>
          <a:p>
            <a:r>
              <a:rPr lang="en-US" dirty="0" smtClean="0"/>
              <a:t>3</a:t>
            </a:r>
            <a:r>
              <a:rPr lang="en-US" baseline="30000" dirty="0" smtClean="0"/>
              <a:t>rd</a:t>
            </a:r>
            <a:r>
              <a:rPr lang="en-US" dirty="0" smtClean="0"/>
              <a:t> grade</a:t>
            </a:r>
          </a:p>
          <a:p>
            <a:r>
              <a:rPr lang="en-US" dirty="0" smtClean="0"/>
              <a:t>   Quarter 1</a:t>
            </a:r>
            <a:endParaRPr lang="en-US" dirty="0"/>
          </a:p>
        </p:txBody>
      </p:sp>
    </p:spTree>
    <p:extLst>
      <p:ext uri="{BB962C8B-B14F-4D97-AF65-F5344CB8AC3E}">
        <p14:creationId xmlns:p14="http://schemas.microsoft.com/office/powerpoint/2010/main" val="1124877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lstStyle/>
          <a:p>
            <a:r>
              <a:rPr lang="en-US" dirty="0"/>
              <a:t>The student will learn to plan and pantomime interrelated characters in a classroom dramatization.</a:t>
            </a:r>
          </a:p>
        </p:txBody>
      </p:sp>
    </p:spTree>
    <p:extLst>
      <p:ext uri="{BB962C8B-B14F-4D97-AF65-F5344CB8AC3E}">
        <p14:creationId xmlns:p14="http://schemas.microsoft.com/office/powerpoint/2010/main" val="1514391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 Content Objectives</a:t>
            </a:r>
            <a:endParaRPr lang="en-US" dirty="0"/>
          </a:p>
        </p:txBody>
      </p:sp>
      <p:sp>
        <p:nvSpPr>
          <p:cNvPr id="3" name="Content Placeholder 2"/>
          <p:cNvSpPr>
            <a:spLocks noGrp="1"/>
          </p:cNvSpPr>
          <p:nvPr>
            <p:ph idx="1"/>
          </p:nvPr>
        </p:nvSpPr>
        <p:spPr/>
        <p:txBody>
          <a:bodyPr/>
          <a:lstStyle/>
          <a:p>
            <a:r>
              <a:rPr lang="en-US" dirty="0"/>
              <a:t>I can create different characters for a plot.</a:t>
            </a:r>
          </a:p>
          <a:p>
            <a:r>
              <a:rPr lang="en-US" dirty="0" smtClean="0"/>
              <a:t>I </a:t>
            </a:r>
            <a:r>
              <a:rPr lang="en-US" dirty="0"/>
              <a:t>can pretend to be a character and talk to others (improvise).</a:t>
            </a:r>
          </a:p>
          <a:p>
            <a:r>
              <a:rPr lang="en-US" dirty="0" smtClean="0"/>
              <a:t>I </a:t>
            </a:r>
            <a:r>
              <a:rPr lang="en-US" dirty="0"/>
              <a:t>can act</a:t>
            </a:r>
            <a:r>
              <a:rPr lang="en-US" dirty="0" smtClean="0"/>
              <a:t>.</a:t>
            </a:r>
          </a:p>
          <a:p>
            <a:r>
              <a:rPr lang="en-US" dirty="0" smtClean="0"/>
              <a:t>I </a:t>
            </a:r>
            <a:r>
              <a:rPr lang="en-US" dirty="0"/>
              <a:t>can create dialogue and physical attributes for characters experiencing high tension.</a:t>
            </a:r>
          </a:p>
        </p:txBody>
      </p:sp>
    </p:spTree>
    <p:extLst>
      <p:ext uri="{BB962C8B-B14F-4D97-AF65-F5344CB8AC3E}">
        <p14:creationId xmlns:p14="http://schemas.microsoft.com/office/powerpoint/2010/main" val="3183923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Drama/common core language Objectives</a:t>
            </a:r>
            <a:endParaRPr lang="en-US" dirty="0"/>
          </a:p>
        </p:txBody>
      </p:sp>
      <p:sp>
        <p:nvSpPr>
          <p:cNvPr id="3" name="Content Placeholder 2"/>
          <p:cNvSpPr>
            <a:spLocks noGrp="1"/>
          </p:cNvSpPr>
          <p:nvPr>
            <p:ph idx="1"/>
          </p:nvPr>
        </p:nvSpPr>
        <p:spPr/>
        <p:txBody>
          <a:bodyPr/>
          <a:lstStyle/>
          <a:p>
            <a:r>
              <a:rPr lang="en-US" dirty="0"/>
              <a:t>Listen to a story. Dialogue a scene with at least two characters and show how conflicts can be resolved.</a:t>
            </a:r>
          </a:p>
          <a:p>
            <a:r>
              <a:rPr lang="en-US" dirty="0" smtClean="0"/>
              <a:t>Teacher-guided </a:t>
            </a:r>
            <a:r>
              <a:rPr lang="en-US" dirty="0"/>
              <a:t>playwriting. Create scenes, reader’s theater, narrative mimes, etc. where characters try to resolve conflicts</a:t>
            </a:r>
            <a:r>
              <a:rPr lang="en-US" dirty="0" smtClean="0"/>
              <a:t>.</a:t>
            </a:r>
          </a:p>
          <a:p>
            <a:r>
              <a:rPr lang="en-US" dirty="0" smtClean="0"/>
              <a:t>Read a familiar story.  Create an alternative ending to the story.</a:t>
            </a:r>
            <a:endParaRPr lang="en-US" dirty="0"/>
          </a:p>
        </p:txBody>
      </p:sp>
    </p:spTree>
    <p:extLst>
      <p:ext uri="{BB962C8B-B14F-4D97-AF65-F5344CB8AC3E}">
        <p14:creationId xmlns:p14="http://schemas.microsoft.com/office/powerpoint/2010/main" val="1255763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Character: </a:t>
            </a:r>
            <a:r>
              <a:rPr lang="en-US" dirty="0"/>
              <a:t>person animal, or object in a story</a:t>
            </a:r>
          </a:p>
          <a:p>
            <a:r>
              <a:rPr lang="en-US" b="1" dirty="0"/>
              <a:t>Dialogue: </a:t>
            </a:r>
            <a:r>
              <a:rPr lang="en-US" dirty="0"/>
              <a:t>when characters talk with each other.</a:t>
            </a:r>
          </a:p>
          <a:p>
            <a:r>
              <a:rPr lang="en-US" b="1" dirty="0"/>
              <a:t>Setting: </a:t>
            </a:r>
            <a:r>
              <a:rPr lang="en-US" dirty="0"/>
              <a:t>the place the story happens.</a:t>
            </a:r>
          </a:p>
          <a:p>
            <a:r>
              <a:rPr lang="en-US" b="1" dirty="0"/>
              <a:t>Events: </a:t>
            </a:r>
            <a:r>
              <a:rPr lang="en-US" dirty="0"/>
              <a:t>what happens in a story.</a:t>
            </a:r>
          </a:p>
          <a:p>
            <a:r>
              <a:rPr lang="en-US" b="1" dirty="0"/>
              <a:t>Plot structure: </a:t>
            </a:r>
            <a:r>
              <a:rPr lang="en-US" dirty="0"/>
              <a:t>sequence of events leading to a climax and resolution</a:t>
            </a:r>
          </a:p>
          <a:p>
            <a:r>
              <a:rPr lang="en-US" b="1" dirty="0"/>
              <a:t>5 W’s: </a:t>
            </a:r>
            <a:r>
              <a:rPr lang="en-US" dirty="0"/>
              <a:t>who, what, when, where, and why.</a:t>
            </a:r>
          </a:p>
          <a:p>
            <a:r>
              <a:rPr lang="en-US" b="1" dirty="0"/>
              <a:t>Pantomime: </a:t>
            </a:r>
            <a:r>
              <a:rPr lang="en-US" dirty="0"/>
              <a:t>the telling of a story without words, by means of bodily movements, gestures, and facial expressions.</a:t>
            </a:r>
          </a:p>
          <a:p>
            <a:r>
              <a:rPr lang="en-US" b="1" dirty="0"/>
              <a:t>conflict</a:t>
            </a:r>
          </a:p>
          <a:p>
            <a:r>
              <a:rPr lang="en-US" b="1" dirty="0"/>
              <a:t>tension</a:t>
            </a:r>
          </a:p>
        </p:txBody>
      </p:sp>
    </p:spTree>
    <p:extLst>
      <p:ext uri="{BB962C8B-B14F-4D97-AF65-F5344CB8AC3E}">
        <p14:creationId xmlns:p14="http://schemas.microsoft.com/office/powerpoint/2010/main" val="117335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type="body" sz="half" idx="2"/>
          </p:nvPr>
        </p:nvSpPr>
        <p:spPr/>
        <p:txBody>
          <a:bodyPr/>
          <a:lstStyle/>
          <a:p>
            <a:r>
              <a:rPr lang="en-US" dirty="0"/>
              <a:t>Playmaking – (Planning) The student will make plays informally.</a:t>
            </a:r>
          </a:p>
          <a:p>
            <a:r>
              <a:rPr lang="en-US" dirty="0" smtClean="0"/>
              <a:t>Acting </a:t>
            </a:r>
            <a:r>
              <a:rPr lang="en-US" dirty="0"/>
              <a:t>– (Playing) The student will act in informal presentations.</a:t>
            </a:r>
          </a:p>
        </p:txBody>
      </p:sp>
    </p:spTree>
    <p:extLst>
      <p:ext uri="{BB962C8B-B14F-4D97-AF65-F5344CB8AC3E}">
        <p14:creationId xmlns:p14="http://schemas.microsoft.com/office/powerpoint/2010/main" val="15861777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(Activities)</a:t>
            </a:r>
            <a:endParaRPr lang="en-US" dirty="0"/>
          </a:p>
        </p:txBody>
      </p:sp>
      <p:sp>
        <p:nvSpPr>
          <p:cNvPr id="3" name="Content Placeholder 2"/>
          <p:cNvSpPr>
            <a:spLocks noGrp="1"/>
          </p:cNvSpPr>
          <p:nvPr>
            <p:ph idx="1"/>
          </p:nvPr>
        </p:nvSpPr>
        <p:spPr/>
        <p:txBody>
          <a:bodyPr/>
          <a:lstStyle/>
          <a:p>
            <a:r>
              <a:rPr lang="en-US" dirty="0"/>
              <a:t>Telling Stories through Improvisation 7 lessons</a:t>
            </a:r>
          </a:p>
          <a:p>
            <a:r>
              <a:rPr lang="en-US" dirty="0" smtClean="0"/>
              <a:t>Process </a:t>
            </a:r>
            <a:r>
              <a:rPr lang="en-US" dirty="0"/>
              <a:t>Drama Friends Unit</a:t>
            </a:r>
          </a:p>
        </p:txBody>
      </p:sp>
    </p:spTree>
    <p:extLst>
      <p:ext uri="{BB962C8B-B14F-4D97-AF65-F5344CB8AC3E}">
        <p14:creationId xmlns:p14="http://schemas.microsoft.com/office/powerpoint/2010/main" val="3099276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t>
            </a:r>
            <a:r>
              <a:rPr lang="en-US" dirty="0" err="1" smtClean="0"/>
              <a:t>REsources</a:t>
            </a:r>
            <a:endParaRPr lang="en-US" dirty="0"/>
          </a:p>
        </p:txBody>
      </p:sp>
      <p:sp>
        <p:nvSpPr>
          <p:cNvPr id="3" name="Content Placeholder 2"/>
          <p:cNvSpPr>
            <a:spLocks noGrp="1"/>
          </p:cNvSpPr>
          <p:nvPr>
            <p:ph idx="1"/>
          </p:nvPr>
        </p:nvSpPr>
        <p:spPr/>
        <p:txBody>
          <a:bodyPr/>
          <a:lstStyle/>
          <a:p>
            <a:r>
              <a:rPr lang="en-US" dirty="0"/>
              <a:t>Drama Lesson Plans - BYU</a:t>
            </a:r>
          </a:p>
          <a:p>
            <a:r>
              <a:rPr lang="en-US" dirty="0" smtClean="0"/>
              <a:t>Elementary </a:t>
            </a:r>
            <a:r>
              <a:rPr lang="en-US" dirty="0"/>
              <a:t>Arts Core Guidebook</a:t>
            </a:r>
          </a:p>
          <a:p>
            <a:r>
              <a:rPr lang="en-US" dirty="0" smtClean="0"/>
              <a:t>10 </a:t>
            </a:r>
            <a:r>
              <a:rPr lang="en-US" dirty="0"/>
              <a:t>Minute Transition for Developing Life Skills</a:t>
            </a:r>
          </a:p>
          <a:p>
            <a:r>
              <a:rPr lang="en-US" dirty="0" smtClean="0"/>
              <a:t>Drama </a:t>
            </a:r>
            <a:r>
              <a:rPr lang="en-US" dirty="0"/>
              <a:t>DVDs &amp; Books available for check out</a:t>
            </a:r>
          </a:p>
          <a:p>
            <a:r>
              <a:rPr lang="en-US" dirty="0" smtClean="0"/>
              <a:t>Theatre </a:t>
            </a:r>
            <a:r>
              <a:rPr lang="en-US" dirty="0"/>
              <a:t>Power Points</a:t>
            </a:r>
          </a:p>
          <a:p>
            <a:r>
              <a:rPr lang="en-US" dirty="0" smtClean="0"/>
              <a:t>Reader’s </a:t>
            </a:r>
            <a:r>
              <a:rPr lang="en-US" dirty="0"/>
              <a:t>Theater—Ms. </a:t>
            </a:r>
            <a:r>
              <a:rPr lang="en-US" dirty="0" err="1"/>
              <a:t>Gurian’s</a:t>
            </a:r>
            <a:r>
              <a:rPr lang="en-US" dirty="0"/>
              <a:t> Glass</a:t>
            </a:r>
          </a:p>
        </p:txBody>
      </p:sp>
    </p:spTree>
    <p:extLst>
      <p:ext uri="{BB962C8B-B14F-4D97-AF65-F5344CB8AC3E}">
        <p14:creationId xmlns:p14="http://schemas.microsoft.com/office/powerpoint/2010/main" val="2591096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 of Study 1</a:t>
            </a:r>
            <a:br>
              <a:rPr lang="en-US" dirty="0" smtClean="0"/>
            </a:br>
            <a:r>
              <a:rPr lang="en-US" dirty="0" smtClean="0"/>
              <a:t>elements of Drama-Script</a:t>
            </a:r>
            <a:endParaRPr lang="en-US" dirty="0"/>
          </a:p>
        </p:txBody>
      </p:sp>
      <p:sp>
        <p:nvSpPr>
          <p:cNvPr id="3" name="Text Placeholder 2"/>
          <p:cNvSpPr>
            <a:spLocks noGrp="1"/>
          </p:cNvSpPr>
          <p:nvPr>
            <p:ph type="body" idx="1"/>
          </p:nvPr>
        </p:nvSpPr>
        <p:spPr/>
        <p:txBody>
          <a:bodyPr/>
          <a:lstStyle/>
          <a:p>
            <a:r>
              <a:rPr lang="en-US" dirty="0" smtClean="0"/>
              <a:t>4</a:t>
            </a:r>
            <a:r>
              <a:rPr lang="en-US" baseline="30000" dirty="0" smtClean="0"/>
              <a:t>th</a:t>
            </a:r>
            <a:r>
              <a:rPr lang="en-US" dirty="0" smtClean="0"/>
              <a:t> grade</a:t>
            </a:r>
          </a:p>
          <a:p>
            <a:r>
              <a:rPr lang="en-US" dirty="0" smtClean="0"/>
              <a:t>Quarter 1</a:t>
            </a:r>
            <a:endParaRPr lang="en-US" dirty="0"/>
          </a:p>
        </p:txBody>
      </p:sp>
    </p:spTree>
    <p:extLst>
      <p:ext uri="{BB962C8B-B14F-4D97-AF65-F5344CB8AC3E}">
        <p14:creationId xmlns:p14="http://schemas.microsoft.com/office/powerpoint/2010/main" val="3999401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lstStyle/>
          <a:p>
            <a:r>
              <a:rPr lang="en-US" dirty="0"/>
              <a:t>Playmaking – (Planning) The student will plan and improvise plays based on personal experience and heritage, imagination, literature, and history for informal and formal theater.</a:t>
            </a:r>
          </a:p>
          <a:p>
            <a:r>
              <a:rPr lang="en-US" dirty="0" smtClean="0"/>
              <a:t>Acting </a:t>
            </a:r>
            <a:r>
              <a:rPr lang="en-US" dirty="0"/>
              <a:t>– (Playing) A student will cooperate, imagine and assume roles, explore personal preferences and meanings, and interact in classroom dramatizations.</a:t>
            </a:r>
          </a:p>
          <a:p>
            <a:r>
              <a:rPr lang="en-US" dirty="0" smtClean="0"/>
              <a:t>Understanding </a:t>
            </a:r>
            <a:r>
              <a:rPr lang="en-US" dirty="0"/>
              <a:t>Art Forms – The student will compare, connect, and incorporate art forms by describing and analyzing methods of presentation and audience response for theater and dramatic media, including, film, television, electronic media, and other art forms.</a:t>
            </a:r>
          </a:p>
        </p:txBody>
      </p:sp>
    </p:spTree>
    <p:extLst>
      <p:ext uri="{BB962C8B-B14F-4D97-AF65-F5344CB8AC3E}">
        <p14:creationId xmlns:p14="http://schemas.microsoft.com/office/powerpoint/2010/main" val="2019817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lstStyle/>
          <a:p>
            <a:r>
              <a:rPr lang="en-US" dirty="0"/>
              <a:t>The student will learn to create dialogue for various plots. Exploring how conflicts created tension in a story.</a:t>
            </a:r>
          </a:p>
        </p:txBody>
      </p:sp>
    </p:spTree>
    <p:extLst>
      <p:ext uri="{BB962C8B-B14F-4D97-AF65-F5344CB8AC3E}">
        <p14:creationId xmlns:p14="http://schemas.microsoft.com/office/powerpoint/2010/main" val="3197048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idx="1"/>
          </p:nvPr>
        </p:nvSpPr>
        <p:spPr/>
        <p:txBody>
          <a:bodyPr/>
          <a:lstStyle/>
          <a:p>
            <a:r>
              <a:rPr lang="en-US" dirty="0"/>
              <a:t>Create dialogue for various plots.</a:t>
            </a:r>
          </a:p>
          <a:p>
            <a:r>
              <a:rPr lang="en-US" dirty="0" smtClean="0"/>
              <a:t>Map </a:t>
            </a:r>
            <a:r>
              <a:rPr lang="en-US" dirty="0"/>
              <a:t>the plot structure of a story.</a:t>
            </a:r>
          </a:p>
          <a:p>
            <a:r>
              <a:rPr lang="en-US" dirty="0" smtClean="0"/>
              <a:t>Pantomime</a:t>
            </a:r>
            <a:endParaRPr lang="en-US" dirty="0"/>
          </a:p>
        </p:txBody>
      </p:sp>
    </p:spTree>
    <p:extLst>
      <p:ext uri="{BB962C8B-B14F-4D97-AF65-F5344CB8AC3E}">
        <p14:creationId xmlns:p14="http://schemas.microsoft.com/office/powerpoint/2010/main" val="4156541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 Content Objectives</a:t>
            </a:r>
            <a:endParaRPr lang="en-US" dirty="0"/>
          </a:p>
        </p:txBody>
      </p:sp>
      <p:sp>
        <p:nvSpPr>
          <p:cNvPr id="3" name="Content Placeholder 2"/>
          <p:cNvSpPr>
            <a:spLocks noGrp="1"/>
          </p:cNvSpPr>
          <p:nvPr>
            <p:ph idx="1"/>
          </p:nvPr>
        </p:nvSpPr>
        <p:spPr/>
        <p:txBody>
          <a:bodyPr/>
          <a:lstStyle/>
          <a:p>
            <a:r>
              <a:rPr lang="en-US" dirty="0"/>
              <a:t>I can create different characters for a plot.</a:t>
            </a:r>
          </a:p>
          <a:p>
            <a:r>
              <a:rPr lang="en-US" dirty="0" smtClean="0"/>
              <a:t>I </a:t>
            </a:r>
            <a:r>
              <a:rPr lang="en-US" dirty="0"/>
              <a:t>can pretend to be a character and talk to others (improvise).</a:t>
            </a:r>
          </a:p>
          <a:p>
            <a:r>
              <a:rPr lang="en-US" dirty="0" smtClean="0"/>
              <a:t>I </a:t>
            </a:r>
            <a:r>
              <a:rPr lang="en-US" dirty="0"/>
              <a:t>can create dialogue.</a:t>
            </a:r>
          </a:p>
          <a:p>
            <a:r>
              <a:rPr lang="en-US" dirty="0" smtClean="0"/>
              <a:t>I </a:t>
            </a:r>
            <a:r>
              <a:rPr lang="en-US" dirty="0"/>
              <a:t>can create tension in a drama through conflicts between characters.</a:t>
            </a:r>
          </a:p>
        </p:txBody>
      </p:sp>
    </p:spTree>
    <p:extLst>
      <p:ext uri="{BB962C8B-B14F-4D97-AF65-F5344CB8AC3E}">
        <p14:creationId xmlns:p14="http://schemas.microsoft.com/office/powerpoint/2010/main" val="4278036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Drama/common core Language objectives</a:t>
            </a:r>
            <a:endParaRPr lang="en-US" dirty="0"/>
          </a:p>
        </p:txBody>
      </p:sp>
      <p:sp>
        <p:nvSpPr>
          <p:cNvPr id="3" name="Content Placeholder 2"/>
          <p:cNvSpPr>
            <a:spLocks noGrp="1"/>
          </p:cNvSpPr>
          <p:nvPr>
            <p:ph idx="1"/>
          </p:nvPr>
        </p:nvSpPr>
        <p:spPr/>
        <p:txBody>
          <a:bodyPr/>
          <a:lstStyle/>
          <a:p>
            <a:r>
              <a:rPr lang="en-US" dirty="0"/>
              <a:t>Listen to a story about the pioneers. Dialogue a scene with at least two characters and show how conflicts can be resolved.</a:t>
            </a:r>
          </a:p>
          <a:p>
            <a:r>
              <a:rPr lang="en-US" dirty="0" smtClean="0"/>
              <a:t>Teacher-guided </a:t>
            </a:r>
            <a:r>
              <a:rPr lang="en-US" dirty="0"/>
              <a:t>playwriting. Create scenes, reader’s theater, narrative mimes, etc. where characters try to resolve conflicts.</a:t>
            </a:r>
          </a:p>
          <a:p>
            <a:r>
              <a:rPr lang="en-US" dirty="0" smtClean="0"/>
              <a:t>Read </a:t>
            </a:r>
            <a:r>
              <a:rPr lang="en-US" dirty="0"/>
              <a:t>a familiar story. Create an alternative ending to the story.</a:t>
            </a:r>
          </a:p>
        </p:txBody>
      </p:sp>
    </p:spTree>
    <p:extLst>
      <p:ext uri="{BB962C8B-B14F-4D97-AF65-F5344CB8AC3E}">
        <p14:creationId xmlns:p14="http://schemas.microsoft.com/office/powerpoint/2010/main" val="4016100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Character: </a:t>
            </a:r>
            <a:r>
              <a:rPr lang="en-US" dirty="0"/>
              <a:t>person animal, or object in a story</a:t>
            </a:r>
          </a:p>
          <a:p>
            <a:r>
              <a:rPr lang="en-US" b="1" dirty="0"/>
              <a:t>Dialogue: </a:t>
            </a:r>
            <a:r>
              <a:rPr lang="en-US" dirty="0"/>
              <a:t>when characters talk with each other.</a:t>
            </a:r>
          </a:p>
          <a:p>
            <a:r>
              <a:rPr lang="en-US" b="1" dirty="0"/>
              <a:t>Setting: </a:t>
            </a:r>
            <a:r>
              <a:rPr lang="en-US" dirty="0"/>
              <a:t>the place the story happens.</a:t>
            </a:r>
          </a:p>
          <a:p>
            <a:r>
              <a:rPr lang="en-US" b="1" dirty="0"/>
              <a:t>Events: </a:t>
            </a:r>
            <a:r>
              <a:rPr lang="en-US" dirty="0"/>
              <a:t>what happens in a story.</a:t>
            </a:r>
          </a:p>
          <a:p>
            <a:r>
              <a:rPr lang="en-US" b="1" dirty="0"/>
              <a:t>Plot structure: </a:t>
            </a:r>
            <a:r>
              <a:rPr lang="en-US" dirty="0"/>
              <a:t>sequence of events leading to a climax and resolution</a:t>
            </a:r>
          </a:p>
          <a:p>
            <a:r>
              <a:rPr lang="en-US" b="1" dirty="0"/>
              <a:t>5 W’s: </a:t>
            </a:r>
            <a:r>
              <a:rPr lang="en-US" dirty="0"/>
              <a:t>who, what, when, where, and why.</a:t>
            </a:r>
          </a:p>
          <a:p>
            <a:r>
              <a:rPr lang="en-US" b="1" dirty="0"/>
              <a:t>Pantomime: </a:t>
            </a:r>
            <a:r>
              <a:rPr lang="en-US" dirty="0"/>
              <a:t>the telling of a story without words, by means of bodily movements, gestures, and facial expressions.</a:t>
            </a:r>
          </a:p>
          <a:p>
            <a:r>
              <a:rPr lang="en-US" b="1" dirty="0"/>
              <a:t>Tension: </a:t>
            </a:r>
            <a:r>
              <a:rPr lang="en-US" dirty="0"/>
              <a:t>the atmosphere created by unresolved inharmonious situations.</a:t>
            </a:r>
          </a:p>
          <a:p>
            <a:r>
              <a:rPr lang="en-US" b="1" dirty="0"/>
              <a:t>Mood : </a:t>
            </a:r>
            <a:r>
              <a:rPr lang="en-US" dirty="0"/>
              <a:t>the feel of a piece</a:t>
            </a:r>
          </a:p>
          <a:p>
            <a:r>
              <a:rPr lang="en-US" b="1" dirty="0"/>
              <a:t>Conflict: </a:t>
            </a:r>
            <a:r>
              <a:rPr lang="en-US" dirty="0"/>
              <a:t>tension between two or more characters or between action and ideas.</a:t>
            </a:r>
          </a:p>
        </p:txBody>
      </p:sp>
    </p:spTree>
    <p:extLst>
      <p:ext uri="{BB962C8B-B14F-4D97-AF65-F5344CB8AC3E}">
        <p14:creationId xmlns:p14="http://schemas.microsoft.com/office/powerpoint/2010/main" val="40734707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and activities</a:t>
            </a:r>
            <a:endParaRPr lang="en-US" dirty="0"/>
          </a:p>
        </p:txBody>
      </p:sp>
      <p:sp>
        <p:nvSpPr>
          <p:cNvPr id="3" name="Content Placeholder 2"/>
          <p:cNvSpPr>
            <a:spLocks noGrp="1"/>
          </p:cNvSpPr>
          <p:nvPr>
            <p:ph idx="1"/>
          </p:nvPr>
        </p:nvSpPr>
        <p:spPr/>
        <p:txBody>
          <a:bodyPr/>
          <a:lstStyle/>
          <a:p>
            <a:r>
              <a:rPr lang="en-US" dirty="0" smtClean="0"/>
              <a:t>Telling </a:t>
            </a:r>
            <a:r>
              <a:rPr lang="en-US" dirty="0"/>
              <a:t>Stories through Improvisation 7 lessons</a:t>
            </a:r>
          </a:p>
          <a:p>
            <a:r>
              <a:rPr lang="en-US" dirty="0" smtClean="0"/>
              <a:t>Process </a:t>
            </a:r>
            <a:r>
              <a:rPr lang="en-US" dirty="0"/>
              <a:t>Drama Friends Unit</a:t>
            </a:r>
          </a:p>
          <a:p>
            <a:r>
              <a:rPr lang="en-US" dirty="0" smtClean="0"/>
              <a:t>Have </a:t>
            </a:r>
            <a:r>
              <a:rPr lang="en-US" dirty="0"/>
              <a:t>the students consider the following questions: Who are the characters? What do they want? What makes the situation urgent? How does it get resolve? Now improvise this original scene. Repeat and refine.</a:t>
            </a:r>
          </a:p>
        </p:txBody>
      </p:sp>
    </p:spTree>
    <p:extLst>
      <p:ext uri="{BB962C8B-B14F-4D97-AF65-F5344CB8AC3E}">
        <p14:creationId xmlns:p14="http://schemas.microsoft.com/office/powerpoint/2010/main" val="260092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lstStyle/>
          <a:p>
            <a:r>
              <a:rPr lang="en-US" dirty="0"/>
              <a:t>The student can identify story elements and retell a story about a favorite character.</a:t>
            </a:r>
          </a:p>
        </p:txBody>
      </p:sp>
    </p:spTree>
    <p:extLst>
      <p:ext uri="{BB962C8B-B14F-4D97-AF65-F5344CB8AC3E}">
        <p14:creationId xmlns:p14="http://schemas.microsoft.com/office/powerpoint/2010/main" val="21835401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a:t>Drama Lesson Plans - BYU</a:t>
            </a:r>
          </a:p>
          <a:p>
            <a:r>
              <a:rPr lang="en-US" dirty="0" smtClean="0"/>
              <a:t>Elementary </a:t>
            </a:r>
            <a:r>
              <a:rPr lang="en-US" dirty="0"/>
              <a:t>Arts Core Guidebook</a:t>
            </a:r>
          </a:p>
          <a:p>
            <a:r>
              <a:rPr lang="en-US" dirty="0" smtClean="0"/>
              <a:t>10 </a:t>
            </a:r>
            <a:r>
              <a:rPr lang="en-US" dirty="0"/>
              <a:t>Minute Transition for Developing Life Skills</a:t>
            </a:r>
          </a:p>
          <a:p>
            <a:r>
              <a:rPr lang="en-US" dirty="0" smtClean="0"/>
              <a:t>Drama </a:t>
            </a:r>
            <a:r>
              <a:rPr lang="en-US" dirty="0"/>
              <a:t>DVDs &amp; Books available for check out</a:t>
            </a:r>
          </a:p>
          <a:p>
            <a:r>
              <a:rPr lang="en-US" dirty="0" smtClean="0"/>
              <a:t>Theatre </a:t>
            </a:r>
            <a:r>
              <a:rPr lang="en-US" dirty="0"/>
              <a:t>Power Points</a:t>
            </a:r>
          </a:p>
          <a:p>
            <a:r>
              <a:rPr lang="en-US" dirty="0" smtClean="0"/>
              <a:t>Reader’s </a:t>
            </a:r>
            <a:r>
              <a:rPr lang="en-US" dirty="0"/>
              <a:t>Theater—Ms. </a:t>
            </a:r>
            <a:r>
              <a:rPr lang="en-US" dirty="0" err="1"/>
              <a:t>Gurian’s</a:t>
            </a:r>
            <a:r>
              <a:rPr lang="en-US" dirty="0"/>
              <a:t> Glass</a:t>
            </a:r>
          </a:p>
        </p:txBody>
      </p:sp>
    </p:spTree>
    <p:extLst>
      <p:ext uri="{BB962C8B-B14F-4D97-AF65-F5344CB8AC3E}">
        <p14:creationId xmlns:p14="http://schemas.microsoft.com/office/powerpoint/2010/main" val="3749096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 of Study 1</a:t>
            </a:r>
            <a:br>
              <a:rPr lang="en-US" dirty="0" smtClean="0"/>
            </a:br>
            <a:r>
              <a:rPr lang="en-US" dirty="0" smtClean="0"/>
              <a:t>Elements of drama-script</a:t>
            </a:r>
            <a:endParaRPr lang="en-US" dirty="0"/>
          </a:p>
        </p:txBody>
      </p:sp>
      <p:sp>
        <p:nvSpPr>
          <p:cNvPr id="3" name="Text Placeholder 2"/>
          <p:cNvSpPr>
            <a:spLocks noGrp="1"/>
          </p:cNvSpPr>
          <p:nvPr>
            <p:ph type="body" idx="1"/>
          </p:nvPr>
        </p:nvSpPr>
        <p:spPr/>
        <p:txBody>
          <a:bodyPr/>
          <a:lstStyle/>
          <a:p>
            <a:r>
              <a:rPr lang="en-US" dirty="0" smtClean="0"/>
              <a:t>5</a:t>
            </a:r>
            <a:r>
              <a:rPr lang="en-US" baseline="30000" dirty="0" smtClean="0"/>
              <a:t>th</a:t>
            </a:r>
            <a:r>
              <a:rPr lang="en-US" dirty="0" smtClean="0"/>
              <a:t> grade</a:t>
            </a:r>
          </a:p>
          <a:p>
            <a:r>
              <a:rPr lang="en-US" dirty="0" smtClean="0"/>
              <a:t>Quarter 1</a:t>
            </a:r>
            <a:endParaRPr lang="en-US" dirty="0"/>
          </a:p>
        </p:txBody>
      </p:sp>
    </p:spTree>
    <p:extLst>
      <p:ext uri="{BB962C8B-B14F-4D97-AF65-F5344CB8AC3E}">
        <p14:creationId xmlns:p14="http://schemas.microsoft.com/office/powerpoint/2010/main" val="1661899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lstStyle/>
          <a:p>
            <a:r>
              <a:rPr lang="en-US" dirty="0"/>
              <a:t>The student will learn to create dialogue for various plots. Exploring the underlying reasons why characters act the way they do.</a:t>
            </a:r>
          </a:p>
        </p:txBody>
      </p:sp>
    </p:spTree>
    <p:extLst>
      <p:ext uri="{BB962C8B-B14F-4D97-AF65-F5344CB8AC3E}">
        <p14:creationId xmlns:p14="http://schemas.microsoft.com/office/powerpoint/2010/main" val="25709892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idx="1"/>
          </p:nvPr>
        </p:nvSpPr>
        <p:spPr/>
        <p:txBody>
          <a:bodyPr/>
          <a:lstStyle/>
          <a:p>
            <a:r>
              <a:rPr lang="en-US" dirty="0"/>
              <a:t>Create dialogue for various plots.</a:t>
            </a:r>
          </a:p>
          <a:p>
            <a:r>
              <a:rPr lang="en-US" dirty="0" smtClean="0"/>
              <a:t>Analyze </a:t>
            </a:r>
            <a:r>
              <a:rPr lang="en-US" dirty="0"/>
              <a:t>dramatic elements that create mood.</a:t>
            </a:r>
          </a:p>
          <a:p>
            <a:r>
              <a:rPr lang="en-US" dirty="0" smtClean="0"/>
              <a:t>Identify </a:t>
            </a:r>
            <a:r>
              <a:rPr lang="en-US" dirty="0"/>
              <a:t>motives and objectives of characters in a story.</a:t>
            </a:r>
          </a:p>
          <a:p>
            <a:r>
              <a:rPr lang="en-US" dirty="0" smtClean="0"/>
              <a:t>Demonstrate </a:t>
            </a:r>
            <a:r>
              <a:rPr lang="en-US" dirty="0"/>
              <a:t>how character motives influence actions and outcomes.</a:t>
            </a:r>
          </a:p>
        </p:txBody>
      </p:sp>
    </p:spTree>
    <p:extLst>
      <p:ext uri="{BB962C8B-B14F-4D97-AF65-F5344CB8AC3E}">
        <p14:creationId xmlns:p14="http://schemas.microsoft.com/office/powerpoint/2010/main" val="1152335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 content objectives</a:t>
            </a:r>
            <a:endParaRPr lang="en-US" dirty="0"/>
          </a:p>
        </p:txBody>
      </p:sp>
      <p:sp>
        <p:nvSpPr>
          <p:cNvPr id="3" name="Content Placeholder 2"/>
          <p:cNvSpPr>
            <a:spLocks noGrp="1"/>
          </p:cNvSpPr>
          <p:nvPr>
            <p:ph idx="1"/>
          </p:nvPr>
        </p:nvSpPr>
        <p:spPr/>
        <p:txBody>
          <a:bodyPr/>
          <a:lstStyle/>
          <a:p>
            <a:r>
              <a:rPr lang="en-US" dirty="0"/>
              <a:t>I can create different characters for a plot.</a:t>
            </a:r>
          </a:p>
          <a:p>
            <a:r>
              <a:rPr lang="en-US" dirty="0" smtClean="0"/>
              <a:t>I </a:t>
            </a:r>
            <a:r>
              <a:rPr lang="en-US" dirty="0"/>
              <a:t>can pretend to be a character and talk to others (improvise).</a:t>
            </a:r>
          </a:p>
          <a:p>
            <a:r>
              <a:rPr lang="en-US" dirty="0" smtClean="0"/>
              <a:t>I </a:t>
            </a:r>
            <a:r>
              <a:rPr lang="en-US" dirty="0"/>
              <a:t>can create dialogue.</a:t>
            </a:r>
          </a:p>
          <a:p>
            <a:r>
              <a:rPr lang="en-US" dirty="0" smtClean="0"/>
              <a:t>I </a:t>
            </a:r>
            <a:r>
              <a:rPr lang="en-US" dirty="0"/>
              <a:t>can identify motives and objectives of characters in a story.</a:t>
            </a:r>
          </a:p>
          <a:p>
            <a:r>
              <a:rPr lang="en-US" dirty="0" smtClean="0"/>
              <a:t>I </a:t>
            </a:r>
            <a:r>
              <a:rPr lang="en-US" dirty="0"/>
              <a:t>can understand and demonstrate how character motives influence their actions and outcomes.</a:t>
            </a:r>
          </a:p>
        </p:txBody>
      </p:sp>
    </p:spTree>
    <p:extLst>
      <p:ext uri="{BB962C8B-B14F-4D97-AF65-F5344CB8AC3E}">
        <p14:creationId xmlns:p14="http://schemas.microsoft.com/office/powerpoint/2010/main" val="36358217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Drama/common core language objectives</a:t>
            </a:r>
            <a:endParaRPr lang="en-US" dirty="0"/>
          </a:p>
        </p:txBody>
      </p:sp>
      <p:sp>
        <p:nvSpPr>
          <p:cNvPr id="3" name="Content Placeholder 2"/>
          <p:cNvSpPr>
            <a:spLocks noGrp="1"/>
          </p:cNvSpPr>
          <p:nvPr>
            <p:ph idx="1"/>
          </p:nvPr>
        </p:nvSpPr>
        <p:spPr/>
        <p:txBody>
          <a:bodyPr/>
          <a:lstStyle/>
          <a:p>
            <a:r>
              <a:rPr lang="en-US" dirty="0"/>
              <a:t>Teacher-guided playwriting. Create scenes, reader’s theater, narrative mimes, etc. where characters try to resolve conflicts. Discuss what the mood of the scene is</a:t>
            </a:r>
          </a:p>
          <a:p>
            <a:r>
              <a:rPr lang="en-US" dirty="0" smtClean="0"/>
              <a:t>Read </a:t>
            </a:r>
            <a:r>
              <a:rPr lang="en-US" dirty="0"/>
              <a:t>about an event in United States history. Construct a dramatization that reveals how the character motivations influence action and outcome.</a:t>
            </a:r>
          </a:p>
        </p:txBody>
      </p:sp>
    </p:spTree>
    <p:extLst>
      <p:ext uri="{BB962C8B-B14F-4D97-AF65-F5344CB8AC3E}">
        <p14:creationId xmlns:p14="http://schemas.microsoft.com/office/powerpoint/2010/main" val="17242731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Character: </a:t>
            </a:r>
            <a:r>
              <a:rPr lang="en-US" dirty="0"/>
              <a:t>person animal, or object in a story</a:t>
            </a:r>
          </a:p>
          <a:p>
            <a:r>
              <a:rPr lang="en-US" b="1" dirty="0"/>
              <a:t>Dialogue: </a:t>
            </a:r>
            <a:r>
              <a:rPr lang="en-US" dirty="0"/>
              <a:t>when characters talk with each other.</a:t>
            </a:r>
          </a:p>
          <a:p>
            <a:r>
              <a:rPr lang="en-US" b="1" dirty="0"/>
              <a:t>Setting: </a:t>
            </a:r>
            <a:r>
              <a:rPr lang="en-US" dirty="0"/>
              <a:t>the place the story happens.</a:t>
            </a:r>
          </a:p>
          <a:p>
            <a:r>
              <a:rPr lang="en-US" b="1" dirty="0"/>
              <a:t>Events: </a:t>
            </a:r>
            <a:r>
              <a:rPr lang="en-US" dirty="0"/>
              <a:t>what happens in a story.</a:t>
            </a:r>
          </a:p>
          <a:p>
            <a:r>
              <a:rPr lang="en-US" b="1" dirty="0"/>
              <a:t>Plot structure: </a:t>
            </a:r>
            <a:r>
              <a:rPr lang="en-US" dirty="0"/>
              <a:t>sequence of events leading to a climax and resolution</a:t>
            </a:r>
          </a:p>
          <a:p>
            <a:r>
              <a:rPr lang="en-US" b="1" dirty="0"/>
              <a:t>5 W’s: </a:t>
            </a:r>
            <a:r>
              <a:rPr lang="en-US" dirty="0"/>
              <a:t>who, what, when, where, and why.</a:t>
            </a:r>
          </a:p>
          <a:p>
            <a:r>
              <a:rPr lang="en-US" b="1" dirty="0"/>
              <a:t>Pantomime: </a:t>
            </a:r>
            <a:r>
              <a:rPr lang="en-US" dirty="0"/>
              <a:t>the telling of a story without words, by means of bodily movements, gestures, and facial expressions.</a:t>
            </a:r>
          </a:p>
          <a:p>
            <a:r>
              <a:rPr lang="en-US" b="1" dirty="0"/>
              <a:t>Tension: </a:t>
            </a:r>
            <a:r>
              <a:rPr lang="en-US" dirty="0"/>
              <a:t>the atmosphere created by unresolved inharmonious situations.</a:t>
            </a:r>
          </a:p>
          <a:p>
            <a:r>
              <a:rPr lang="en-US" b="1" dirty="0" smtClean="0"/>
              <a:t>Mood: </a:t>
            </a:r>
            <a:r>
              <a:rPr lang="en-US" dirty="0"/>
              <a:t>the feel of a piece</a:t>
            </a:r>
          </a:p>
          <a:p>
            <a:r>
              <a:rPr lang="en-US" b="1" dirty="0"/>
              <a:t>Conflict: </a:t>
            </a:r>
            <a:r>
              <a:rPr lang="en-US" dirty="0"/>
              <a:t>tension between two or more characters or between action and ideas.</a:t>
            </a:r>
          </a:p>
        </p:txBody>
      </p:sp>
    </p:spTree>
    <p:extLst>
      <p:ext uri="{BB962C8B-B14F-4D97-AF65-F5344CB8AC3E}">
        <p14:creationId xmlns:p14="http://schemas.microsoft.com/office/powerpoint/2010/main" val="3285418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(activities)</a:t>
            </a:r>
            <a:endParaRPr lang="en-US" dirty="0"/>
          </a:p>
        </p:txBody>
      </p:sp>
      <p:sp>
        <p:nvSpPr>
          <p:cNvPr id="3" name="Content Placeholder 2"/>
          <p:cNvSpPr>
            <a:spLocks noGrp="1"/>
          </p:cNvSpPr>
          <p:nvPr>
            <p:ph idx="1"/>
          </p:nvPr>
        </p:nvSpPr>
        <p:spPr/>
        <p:txBody>
          <a:bodyPr/>
          <a:lstStyle/>
          <a:p>
            <a:r>
              <a:rPr lang="en-US" dirty="0"/>
              <a:t>Telling Stories through Improvisation 7 lessons</a:t>
            </a:r>
          </a:p>
          <a:p>
            <a:r>
              <a:rPr lang="en-US" dirty="0" smtClean="0"/>
              <a:t>Process </a:t>
            </a:r>
            <a:r>
              <a:rPr lang="en-US" dirty="0"/>
              <a:t>Drama Friends Unit</a:t>
            </a:r>
          </a:p>
          <a:p>
            <a:r>
              <a:rPr lang="en-US" dirty="0" smtClean="0"/>
              <a:t>UEN </a:t>
            </a:r>
            <a:r>
              <a:rPr lang="en-US" dirty="0"/>
              <a:t>5th grade lesson</a:t>
            </a:r>
          </a:p>
        </p:txBody>
      </p:sp>
    </p:spTree>
    <p:extLst>
      <p:ext uri="{BB962C8B-B14F-4D97-AF65-F5344CB8AC3E}">
        <p14:creationId xmlns:p14="http://schemas.microsoft.com/office/powerpoint/2010/main" val="42621347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Drama </a:t>
            </a:r>
            <a:r>
              <a:rPr lang="en-US" dirty="0"/>
              <a:t>Lesson Plans - BYU</a:t>
            </a:r>
          </a:p>
          <a:p>
            <a:r>
              <a:rPr lang="en-US" dirty="0" smtClean="0"/>
              <a:t>Elementary </a:t>
            </a:r>
            <a:r>
              <a:rPr lang="en-US" dirty="0"/>
              <a:t>Arts Core Guidebook</a:t>
            </a:r>
          </a:p>
          <a:p>
            <a:r>
              <a:rPr lang="en-US" dirty="0"/>
              <a:t>1</a:t>
            </a:r>
            <a:r>
              <a:rPr lang="en-US" dirty="0" smtClean="0"/>
              <a:t>0 </a:t>
            </a:r>
            <a:r>
              <a:rPr lang="en-US" dirty="0"/>
              <a:t>Minute Transition for Developing Life Skills</a:t>
            </a:r>
          </a:p>
          <a:p>
            <a:r>
              <a:rPr lang="en-US" dirty="0" smtClean="0"/>
              <a:t>Drama </a:t>
            </a:r>
            <a:r>
              <a:rPr lang="en-US" dirty="0"/>
              <a:t>DVDs &amp; Books available for check out</a:t>
            </a:r>
          </a:p>
          <a:p>
            <a:r>
              <a:rPr lang="en-US" dirty="0" smtClean="0"/>
              <a:t>Theatre </a:t>
            </a:r>
            <a:r>
              <a:rPr lang="en-US" dirty="0"/>
              <a:t>Power Points</a:t>
            </a:r>
          </a:p>
          <a:p>
            <a:r>
              <a:rPr lang="en-US" dirty="0" smtClean="0"/>
              <a:t>Reader’s </a:t>
            </a:r>
            <a:r>
              <a:rPr lang="en-US" dirty="0"/>
              <a:t>Theater—Ms. </a:t>
            </a:r>
            <a:r>
              <a:rPr lang="en-US" dirty="0" err="1"/>
              <a:t>Gurian’s</a:t>
            </a:r>
            <a:r>
              <a:rPr lang="en-US" dirty="0"/>
              <a:t> Glass</a:t>
            </a:r>
          </a:p>
        </p:txBody>
      </p:sp>
    </p:spTree>
    <p:extLst>
      <p:ext uri="{BB962C8B-B14F-4D97-AF65-F5344CB8AC3E}">
        <p14:creationId xmlns:p14="http://schemas.microsoft.com/office/powerpoint/2010/main" val="13310491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 of study 1</a:t>
            </a:r>
            <a:br>
              <a:rPr lang="en-US" dirty="0" smtClean="0"/>
            </a:br>
            <a:r>
              <a:rPr lang="en-US" dirty="0" smtClean="0"/>
              <a:t>elements of drama-script</a:t>
            </a:r>
            <a:endParaRPr lang="en-US" dirty="0"/>
          </a:p>
        </p:txBody>
      </p:sp>
      <p:sp>
        <p:nvSpPr>
          <p:cNvPr id="3" name="Text Placeholder 2"/>
          <p:cNvSpPr>
            <a:spLocks noGrp="1"/>
          </p:cNvSpPr>
          <p:nvPr>
            <p:ph type="body" idx="1"/>
          </p:nvPr>
        </p:nvSpPr>
        <p:spPr/>
        <p:txBody>
          <a:bodyPr/>
          <a:lstStyle/>
          <a:p>
            <a:r>
              <a:rPr lang="en-US" dirty="0" smtClean="0"/>
              <a:t>6</a:t>
            </a:r>
            <a:r>
              <a:rPr lang="en-US" baseline="30000" dirty="0" smtClean="0"/>
              <a:t>th</a:t>
            </a:r>
            <a:r>
              <a:rPr lang="en-US" dirty="0" smtClean="0"/>
              <a:t> grade</a:t>
            </a:r>
          </a:p>
          <a:p>
            <a:r>
              <a:rPr lang="en-US" dirty="0" smtClean="0"/>
              <a:t>Quarter 1</a:t>
            </a:r>
            <a:endParaRPr lang="en-US" dirty="0"/>
          </a:p>
        </p:txBody>
      </p:sp>
    </p:spTree>
    <p:extLst>
      <p:ext uri="{BB962C8B-B14F-4D97-AF65-F5344CB8AC3E}">
        <p14:creationId xmlns:p14="http://schemas.microsoft.com/office/powerpoint/2010/main" val="247180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idx="1"/>
          </p:nvPr>
        </p:nvSpPr>
        <p:spPr/>
        <p:txBody>
          <a:bodyPr/>
          <a:lstStyle/>
          <a:p>
            <a:r>
              <a:rPr lang="en-US" dirty="0"/>
              <a:t>Identify story elements of characters, setting and events.</a:t>
            </a:r>
          </a:p>
          <a:p>
            <a:r>
              <a:rPr lang="en-US" dirty="0" smtClean="0"/>
              <a:t>Retell </a:t>
            </a:r>
            <a:r>
              <a:rPr lang="en-US" dirty="0"/>
              <a:t>stories</a:t>
            </a:r>
          </a:p>
          <a:p>
            <a:r>
              <a:rPr lang="en-US" dirty="0" smtClean="0"/>
              <a:t>Listen</a:t>
            </a:r>
            <a:r>
              <a:rPr lang="en-US" dirty="0"/>
              <a:t>, imagine, pretend, imitate, and cooperate while working well with others.</a:t>
            </a:r>
          </a:p>
        </p:txBody>
      </p:sp>
    </p:spTree>
    <p:extLst>
      <p:ext uri="{BB962C8B-B14F-4D97-AF65-F5344CB8AC3E}">
        <p14:creationId xmlns:p14="http://schemas.microsoft.com/office/powerpoint/2010/main" val="39324748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lstStyle/>
          <a:p>
            <a:r>
              <a:rPr lang="en-US" dirty="0"/>
              <a:t>Playmaking – (Planning) The student will plan and improvise plays based on personal experience and heritage, imagination, literature, and history for informal and formal theater.</a:t>
            </a:r>
          </a:p>
          <a:p>
            <a:r>
              <a:rPr lang="en-US" dirty="0" smtClean="0"/>
              <a:t>Acting </a:t>
            </a:r>
            <a:r>
              <a:rPr lang="en-US" dirty="0"/>
              <a:t>– (Playing) A student will cooperate, imagine and assume roles, explore personal preferences and meanings, and interact in classroom dramatizations.</a:t>
            </a:r>
          </a:p>
          <a:p>
            <a:r>
              <a:rPr lang="en-US" dirty="0" smtClean="0"/>
              <a:t>Understanding </a:t>
            </a:r>
            <a:r>
              <a:rPr lang="en-US" dirty="0"/>
              <a:t>Art Forms – The student will compare, connect, and incorporate art forms by describing and analyzing methods of presentation and audience response for theater and dramatic media, including, film, television, electronic media, and other art forms.</a:t>
            </a:r>
          </a:p>
        </p:txBody>
      </p:sp>
    </p:spTree>
    <p:extLst>
      <p:ext uri="{BB962C8B-B14F-4D97-AF65-F5344CB8AC3E}">
        <p14:creationId xmlns:p14="http://schemas.microsoft.com/office/powerpoint/2010/main" val="4070499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lstStyle/>
          <a:p>
            <a:r>
              <a:rPr lang="en-US" dirty="0"/>
              <a:t>The student will learn to create a monologue or scene which focuses on strong character objectives.</a:t>
            </a:r>
          </a:p>
        </p:txBody>
      </p:sp>
    </p:spTree>
    <p:extLst>
      <p:ext uri="{BB962C8B-B14F-4D97-AF65-F5344CB8AC3E}">
        <p14:creationId xmlns:p14="http://schemas.microsoft.com/office/powerpoint/2010/main" val="619649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idx="1"/>
          </p:nvPr>
        </p:nvSpPr>
        <p:spPr/>
        <p:txBody>
          <a:bodyPr/>
          <a:lstStyle/>
          <a:p>
            <a:r>
              <a:rPr lang="en-US" dirty="0"/>
              <a:t>Create a monologue</a:t>
            </a:r>
          </a:p>
          <a:p>
            <a:r>
              <a:rPr lang="en-US" dirty="0" smtClean="0"/>
              <a:t>Analyze </a:t>
            </a:r>
            <a:r>
              <a:rPr lang="en-US" dirty="0"/>
              <a:t>dramatic elements that create mood.</a:t>
            </a:r>
          </a:p>
          <a:p>
            <a:r>
              <a:rPr lang="en-US" dirty="0" smtClean="0"/>
              <a:t>Identify </a:t>
            </a:r>
            <a:r>
              <a:rPr lang="en-US" dirty="0"/>
              <a:t>motives and objectives of a character in a story.</a:t>
            </a:r>
          </a:p>
          <a:p>
            <a:r>
              <a:rPr lang="en-US" dirty="0" smtClean="0"/>
              <a:t>Demonstrate </a:t>
            </a:r>
            <a:r>
              <a:rPr lang="en-US" dirty="0"/>
              <a:t>how character motives influence actions and outcomes.</a:t>
            </a:r>
          </a:p>
          <a:p>
            <a:r>
              <a:rPr lang="en-US" dirty="0" smtClean="0"/>
              <a:t>Create </a:t>
            </a:r>
            <a:r>
              <a:rPr lang="en-US" dirty="0"/>
              <a:t>dramatic unity.</a:t>
            </a:r>
          </a:p>
        </p:txBody>
      </p:sp>
    </p:spTree>
    <p:extLst>
      <p:ext uri="{BB962C8B-B14F-4D97-AF65-F5344CB8AC3E}">
        <p14:creationId xmlns:p14="http://schemas.microsoft.com/office/powerpoint/2010/main" val="7055316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 content objectives</a:t>
            </a:r>
            <a:endParaRPr lang="en-US" dirty="0"/>
          </a:p>
        </p:txBody>
      </p:sp>
      <p:sp>
        <p:nvSpPr>
          <p:cNvPr id="3" name="Content Placeholder 2"/>
          <p:cNvSpPr>
            <a:spLocks noGrp="1"/>
          </p:cNvSpPr>
          <p:nvPr>
            <p:ph idx="1"/>
          </p:nvPr>
        </p:nvSpPr>
        <p:spPr/>
        <p:txBody>
          <a:bodyPr/>
          <a:lstStyle/>
          <a:p>
            <a:r>
              <a:rPr lang="en-US" dirty="0" smtClean="0"/>
              <a:t>I </a:t>
            </a:r>
            <a:r>
              <a:rPr lang="en-US" dirty="0"/>
              <a:t>can create a monologue</a:t>
            </a:r>
          </a:p>
          <a:p>
            <a:r>
              <a:rPr lang="en-US" dirty="0" smtClean="0"/>
              <a:t>I </a:t>
            </a:r>
            <a:r>
              <a:rPr lang="en-US" dirty="0"/>
              <a:t>can identify motives and objectives of a character in a story.</a:t>
            </a:r>
          </a:p>
          <a:p>
            <a:r>
              <a:rPr lang="en-US" dirty="0" smtClean="0"/>
              <a:t>I </a:t>
            </a:r>
            <a:r>
              <a:rPr lang="en-US" dirty="0"/>
              <a:t>can understand and demonstrate how character motives influence their actions and outcomes.</a:t>
            </a:r>
          </a:p>
        </p:txBody>
      </p:sp>
    </p:spTree>
    <p:extLst>
      <p:ext uri="{BB962C8B-B14F-4D97-AF65-F5344CB8AC3E}">
        <p14:creationId xmlns:p14="http://schemas.microsoft.com/office/powerpoint/2010/main" val="1600265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 common core language objectives</a:t>
            </a:r>
            <a:endParaRPr lang="en-US" dirty="0"/>
          </a:p>
        </p:txBody>
      </p:sp>
      <p:sp>
        <p:nvSpPr>
          <p:cNvPr id="3" name="Content Placeholder 2"/>
          <p:cNvSpPr>
            <a:spLocks noGrp="1"/>
          </p:cNvSpPr>
          <p:nvPr>
            <p:ph idx="1"/>
          </p:nvPr>
        </p:nvSpPr>
        <p:spPr/>
        <p:txBody>
          <a:bodyPr/>
          <a:lstStyle/>
          <a:p>
            <a:r>
              <a:rPr lang="en-US" dirty="0"/>
              <a:t>The student will research monologues.</a:t>
            </a:r>
          </a:p>
          <a:p>
            <a:r>
              <a:rPr lang="en-US" dirty="0" smtClean="0"/>
              <a:t>The </a:t>
            </a:r>
            <a:r>
              <a:rPr lang="en-US" dirty="0"/>
              <a:t>student will individually, create and write a monologue.</a:t>
            </a:r>
          </a:p>
          <a:p>
            <a:r>
              <a:rPr lang="en-US" dirty="0" smtClean="0"/>
              <a:t>The </a:t>
            </a:r>
            <a:r>
              <a:rPr lang="en-US" dirty="0"/>
              <a:t>student will perform their one minute monologue for the class.</a:t>
            </a:r>
          </a:p>
        </p:txBody>
      </p:sp>
    </p:spTree>
    <p:extLst>
      <p:ext uri="{BB962C8B-B14F-4D97-AF65-F5344CB8AC3E}">
        <p14:creationId xmlns:p14="http://schemas.microsoft.com/office/powerpoint/2010/main" val="28073618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Script: </a:t>
            </a:r>
            <a:r>
              <a:rPr lang="en-US" dirty="0"/>
              <a:t>Story structure, conflict, overall message, dialogue, plot, mood, character motives, tension, objectives</a:t>
            </a:r>
          </a:p>
          <a:p>
            <a:r>
              <a:rPr lang="en-US" b="1" dirty="0"/>
              <a:t>Character: </a:t>
            </a:r>
            <a:r>
              <a:rPr lang="en-US" dirty="0"/>
              <a:t>person animal, or object in a story</a:t>
            </a:r>
          </a:p>
          <a:p>
            <a:r>
              <a:rPr lang="en-US" b="1" dirty="0"/>
              <a:t>Dialogue: </a:t>
            </a:r>
            <a:r>
              <a:rPr lang="en-US" dirty="0"/>
              <a:t>when characters talk with each other.</a:t>
            </a:r>
          </a:p>
          <a:p>
            <a:r>
              <a:rPr lang="en-US" b="1" dirty="0"/>
              <a:t>Setting: </a:t>
            </a:r>
            <a:r>
              <a:rPr lang="en-US" dirty="0"/>
              <a:t>the place the story happens.</a:t>
            </a:r>
          </a:p>
          <a:p>
            <a:r>
              <a:rPr lang="en-US" b="1" dirty="0"/>
              <a:t>Events: </a:t>
            </a:r>
            <a:r>
              <a:rPr lang="en-US" dirty="0"/>
              <a:t>what happens in a story.</a:t>
            </a:r>
          </a:p>
          <a:p>
            <a:r>
              <a:rPr lang="en-US" b="1" dirty="0"/>
              <a:t>Plot structure: </a:t>
            </a:r>
            <a:r>
              <a:rPr lang="en-US" dirty="0"/>
              <a:t>sequence of events leading to a climax and resolution</a:t>
            </a:r>
          </a:p>
          <a:p>
            <a:r>
              <a:rPr lang="en-US" b="1" dirty="0"/>
              <a:t>Mood : </a:t>
            </a:r>
            <a:r>
              <a:rPr lang="en-US" dirty="0"/>
              <a:t>the feel of a piece</a:t>
            </a:r>
          </a:p>
          <a:p>
            <a:r>
              <a:rPr lang="en-US" b="1" dirty="0"/>
              <a:t>Conflict: </a:t>
            </a:r>
            <a:r>
              <a:rPr lang="en-US" dirty="0"/>
              <a:t>tension between two or more characters or between action and ideas.</a:t>
            </a:r>
          </a:p>
          <a:p>
            <a:r>
              <a:rPr lang="en-US" b="1" dirty="0"/>
              <a:t>Dramatic Unity: </a:t>
            </a:r>
            <a:r>
              <a:rPr lang="en-US" dirty="0"/>
              <a:t>the feeling of wholeness in a dramatization when all the parts work well together.</a:t>
            </a:r>
          </a:p>
        </p:txBody>
      </p:sp>
    </p:spTree>
    <p:extLst>
      <p:ext uri="{BB962C8B-B14F-4D97-AF65-F5344CB8AC3E}">
        <p14:creationId xmlns:p14="http://schemas.microsoft.com/office/powerpoint/2010/main" val="21634271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(activities)</a:t>
            </a:r>
            <a:endParaRPr lang="en-US" dirty="0"/>
          </a:p>
        </p:txBody>
      </p:sp>
      <p:sp>
        <p:nvSpPr>
          <p:cNvPr id="3" name="Content Placeholder 2"/>
          <p:cNvSpPr>
            <a:spLocks noGrp="1"/>
          </p:cNvSpPr>
          <p:nvPr>
            <p:ph idx="1"/>
          </p:nvPr>
        </p:nvSpPr>
        <p:spPr/>
        <p:txBody>
          <a:bodyPr/>
          <a:lstStyle/>
          <a:p>
            <a:r>
              <a:rPr lang="en-US" dirty="0"/>
              <a:t>Telling Stories through Improvisation 7 lessons</a:t>
            </a:r>
          </a:p>
          <a:p>
            <a:r>
              <a:rPr lang="en-US" dirty="0" smtClean="0"/>
              <a:t>Process </a:t>
            </a:r>
            <a:r>
              <a:rPr lang="en-US" dirty="0"/>
              <a:t>Drama Friends Unit</a:t>
            </a:r>
          </a:p>
          <a:p>
            <a:r>
              <a:rPr lang="en-US" dirty="0" smtClean="0"/>
              <a:t>UEN </a:t>
            </a:r>
            <a:r>
              <a:rPr lang="en-US" dirty="0"/>
              <a:t>Theater 6th Grade</a:t>
            </a:r>
          </a:p>
          <a:p>
            <a:r>
              <a:rPr lang="en-US" dirty="0" smtClean="0"/>
              <a:t>Monologues </a:t>
            </a:r>
            <a:r>
              <a:rPr lang="en-US" dirty="0"/>
              <a:t>for Young Men &amp; Women</a:t>
            </a:r>
          </a:p>
        </p:txBody>
      </p:sp>
    </p:spTree>
    <p:extLst>
      <p:ext uri="{BB962C8B-B14F-4D97-AF65-F5344CB8AC3E}">
        <p14:creationId xmlns:p14="http://schemas.microsoft.com/office/powerpoint/2010/main" val="4221424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a:t>Drama Lesson Plans - BYU</a:t>
            </a:r>
          </a:p>
          <a:p>
            <a:r>
              <a:rPr lang="en-US" dirty="0" smtClean="0"/>
              <a:t>Elementary </a:t>
            </a:r>
            <a:r>
              <a:rPr lang="en-US" dirty="0"/>
              <a:t>Arts Core Guidebook</a:t>
            </a:r>
          </a:p>
          <a:p>
            <a:r>
              <a:rPr lang="en-US" dirty="0" smtClean="0"/>
              <a:t>10 </a:t>
            </a:r>
            <a:r>
              <a:rPr lang="en-US" dirty="0"/>
              <a:t>Minute Transition for Developing Life Skills</a:t>
            </a:r>
          </a:p>
          <a:p>
            <a:r>
              <a:rPr lang="en-US" dirty="0" smtClean="0"/>
              <a:t>Drama </a:t>
            </a:r>
            <a:r>
              <a:rPr lang="en-US" dirty="0"/>
              <a:t>DVDs &amp; Books available for check out</a:t>
            </a:r>
          </a:p>
          <a:p>
            <a:r>
              <a:rPr lang="en-US" dirty="0" smtClean="0"/>
              <a:t>Theatre </a:t>
            </a:r>
            <a:r>
              <a:rPr lang="en-US" dirty="0"/>
              <a:t>Power Points</a:t>
            </a:r>
          </a:p>
          <a:p>
            <a:r>
              <a:rPr lang="en-US" dirty="0" smtClean="0"/>
              <a:t>Reader’s </a:t>
            </a:r>
            <a:r>
              <a:rPr lang="en-US" dirty="0"/>
              <a:t>Theater—Ms. </a:t>
            </a:r>
            <a:r>
              <a:rPr lang="en-US" dirty="0" err="1"/>
              <a:t>Gurian’s</a:t>
            </a:r>
            <a:r>
              <a:rPr lang="en-US" dirty="0"/>
              <a:t> Glass</a:t>
            </a:r>
          </a:p>
        </p:txBody>
      </p:sp>
    </p:spTree>
    <p:extLst>
      <p:ext uri="{BB962C8B-B14F-4D97-AF65-F5344CB8AC3E}">
        <p14:creationId xmlns:p14="http://schemas.microsoft.com/office/powerpoint/2010/main" val="1733734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 Content Objectives</a:t>
            </a:r>
            <a:endParaRPr lang="en-US" dirty="0"/>
          </a:p>
        </p:txBody>
      </p:sp>
      <p:sp>
        <p:nvSpPr>
          <p:cNvPr id="3" name="Content Placeholder 2"/>
          <p:cNvSpPr>
            <a:spLocks noGrp="1"/>
          </p:cNvSpPr>
          <p:nvPr>
            <p:ph idx="1"/>
          </p:nvPr>
        </p:nvSpPr>
        <p:spPr/>
        <p:txBody>
          <a:bodyPr/>
          <a:lstStyle/>
          <a:p>
            <a:r>
              <a:rPr lang="en-US" dirty="0"/>
              <a:t>I can listen attentively to an adult tell a story and identify the characters, setting and events.</a:t>
            </a:r>
          </a:p>
          <a:p>
            <a:r>
              <a:rPr lang="en-US" dirty="0" smtClean="0"/>
              <a:t>I </a:t>
            </a:r>
            <a:r>
              <a:rPr lang="en-US" dirty="0"/>
              <a:t>can explore characters, setting and events in several stories.</a:t>
            </a:r>
          </a:p>
          <a:p>
            <a:r>
              <a:rPr lang="en-US" dirty="0" smtClean="0"/>
              <a:t>I </a:t>
            </a:r>
            <a:r>
              <a:rPr lang="en-US" dirty="0"/>
              <a:t>can listen and respond to others.</a:t>
            </a:r>
          </a:p>
        </p:txBody>
      </p:sp>
    </p:spTree>
    <p:extLst>
      <p:ext uri="{BB962C8B-B14F-4D97-AF65-F5344CB8AC3E}">
        <p14:creationId xmlns:p14="http://schemas.microsoft.com/office/powerpoint/2010/main" val="1245910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 Common core language objectives</a:t>
            </a:r>
            <a:endParaRPr lang="en-US" dirty="0"/>
          </a:p>
        </p:txBody>
      </p:sp>
      <p:sp>
        <p:nvSpPr>
          <p:cNvPr id="3" name="Content Placeholder 2"/>
          <p:cNvSpPr>
            <a:spLocks noGrp="1"/>
          </p:cNvSpPr>
          <p:nvPr>
            <p:ph idx="1"/>
          </p:nvPr>
        </p:nvSpPr>
        <p:spPr/>
        <p:txBody>
          <a:bodyPr/>
          <a:lstStyle/>
          <a:p>
            <a:r>
              <a:rPr lang="en-US" dirty="0"/>
              <a:t>Listen to a story and retell the story changing the </a:t>
            </a:r>
            <a:r>
              <a:rPr lang="en-US" dirty="0" smtClean="0"/>
              <a:t>characters</a:t>
            </a:r>
            <a:r>
              <a:rPr lang="en-US" dirty="0"/>
              <a:t>, setting, or events in the story.</a:t>
            </a:r>
          </a:p>
          <a:p>
            <a:r>
              <a:rPr lang="en-US" dirty="0" smtClean="0"/>
              <a:t>Engage </a:t>
            </a:r>
            <a:r>
              <a:rPr lang="en-US" dirty="0"/>
              <a:t>in retelling this changed story through pretending to be the characters and acting out the story.</a:t>
            </a:r>
          </a:p>
        </p:txBody>
      </p:sp>
    </p:spTree>
    <p:extLst>
      <p:ext uri="{BB962C8B-B14F-4D97-AF65-F5344CB8AC3E}">
        <p14:creationId xmlns:p14="http://schemas.microsoft.com/office/powerpoint/2010/main" val="89709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dirty="0"/>
              <a:t>Character: person animal, or object in a story</a:t>
            </a:r>
          </a:p>
          <a:p>
            <a:r>
              <a:rPr lang="en-US" dirty="0"/>
              <a:t>Setting: the place the story happens.</a:t>
            </a:r>
          </a:p>
          <a:p>
            <a:r>
              <a:rPr lang="en-US" dirty="0"/>
              <a:t>Events: what happens in a story.</a:t>
            </a:r>
          </a:p>
          <a:p>
            <a:r>
              <a:rPr lang="en-US" dirty="0"/>
              <a:t>Pantomime: the telling of a story without words, by means of bodily movements, gestures, and facial expressions.</a:t>
            </a:r>
          </a:p>
        </p:txBody>
      </p:sp>
    </p:spTree>
    <p:extLst>
      <p:ext uri="{BB962C8B-B14F-4D97-AF65-F5344CB8AC3E}">
        <p14:creationId xmlns:p14="http://schemas.microsoft.com/office/powerpoint/2010/main" val="135808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(Activities)</a:t>
            </a:r>
            <a:endParaRPr lang="en-US" dirty="0"/>
          </a:p>
        </p:txBody>
      </p:sp>
      <p:sp>
        <p:nvSpPr>
          <p:cNvPr id="3" name="Content Placeholder 2"/>
          <p:cNvSpPr>
            <a:spLocks noGrp="1"/>
          </p:cNvSpPr>
          <p:nvPr>
            <p:ph idx="1"/>
          </p:nvPr>
        </p:nvSpPr>
        <p:spPr/>
        <p:txBody>
          <a:bodyPr/>
          <a:lstStyle/>
          <a:p>
            <a:r>
              <a:rPr lang="en-US" dirty="0"/>
              <a:t>Story Time Mime: Before you read a story, look through the book and assign students to play all of the roles. Not all students need roles for each story time, but if you want to increase the number of active children, assign some children to be inanimate things such as wind or a table in the story. As you read, have the children act out the story in mime. Choose more bashful children to be the inanimate objects, so they can work up to being more active mimes.</a:t>
            </a:r>
          </a:p>
        </p:txBody>
      </p:sp>
    </p:spTree>
    <p:extLst>
      <p:ext uri="{BB962C8B-B14F-4D97-AF65-F5344CB8AC3E}">
        <p14:creationId xmlns:p14="http://schemas.microsoft.com/office/powerpoint/2010/main" val="58805604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B42413E-C361-42C6-8A9C-EC0D7786D1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Vapor Trail</Template>
  <TotalTime>0</TotalTime>
  <Words>2346</Words>
  <Application>Microsoft Office PowerPoint</Application>
  <PresentationFormat>On-screen Show (4:3)</PresentationFormat>
  <Paragraphs>256</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Century Gothic</vt:lpstr>
      <vt:lpstr>Vapor Trail</vt:lpstr>
      <vt:lpstr>Drama</vt:lpstr>
      <vt:lpstr>Unit of Study 1 Elements of drama-Script</vt:lpstr>
      <vt:lpstr>Standards</vt:lpstr>
      <vt:lpstr>Key Concepts</vt:lpstr>
      <vt:lpstr>Skills</vt:lpstr>
      <vt:lpstr>Drama Content Objectives</vt:lpstr>
      <vt:lpstr>Drama Common core language objectives</vt:lpstr>
      <vt:lpstr>Vocabulary</vt:lpstr>
      <vt:lpstr>Lessons (Activities)</vt:lpstr>
      <vt:lpstr>Additional Resources</vt:lpstr>
      <vt:lpstr>Unit of Study 1 Elements of drama-Script</vt:lpstr>
      <vt:lpstr>Key Concepts</vt:lpstr>
      <vt:lpstr>Skills</vt:lpstr>
      <vt:lpstr>Drama content objectives</vt:lpstr>
      <vt:lpstr>Drama/common Core Language Objectives</vt:lpstr>
      <vt:lpstr>Vocabulary</vt:lpstr>
      <vt:lpstr>Lessons (Activities)</vt:lpstr>
      <vt:lpstr>Additional Resources</vt:lpstr>
      <vt:lpstr>Unit of Study 1 Elements of Drama-script</vt:lpstr>
      <vt:lpstr>Drama Content Objectives</vt:lpstr>
      <vt:lpstr>Drama/common core language objectives</vt:lpstr>
      <vt:lpstr>Vocabulary</vt:lpstr>
      <vt:lpstr>Lessons (Activities)</vt:lpstr>
      <vt:lpstr>Additional Resources</vt:lpstr>
      <vt:lpstr>Unit of study1 elements of drama-script</vt:lpstr>
      <vt:lpstr>Key concepts</vt:lpstr>
      <vt:lpstr>Drama Content Objectives</vt:lpstr>
      <vt:lpstr>Drama/common core language Objectives</vt:lpstr>
      <vt:lpstr>Vocabulary</vt:lpstr>
      <vt:lpstr>Lessons (Activities)</vt:lpstr>
      <vt:lpstr>Additional REsources</vt:lpstr>
      <vt:lpstr>Units of Study 1 elements of Drama-Script</vt:lpstr>
      <vt:lpstr>Standards</vt:lpstr>
      <vt:lpstr>Key Concepts</vt:lpstr>
      <vt:lpstr>Skills</vt:lpstr>
      <vt:lpstr>Drama Content Objectives</vt:lpstr>
      <vt:lpstr>Drama/common core Language objectives</vt:lpstr>
      <vt:lpstr>Vocabulary</vt:lpstr>
      <vt:lpstr>Lessons and activities</vt:lpstr>
      <vt:lpstr>Additional resources</vt:lpstr>
      <vt:lpstr>Units of Study 1 Elements of drama-script</vt:lpstr>
      <vt:lpstr>Key Concepts</vt:lpstr>
      <vt:lpstr>Skills</vt:lpstr>
      <vt:lpstr>Drama content objectives</vt:lpstr>
      <vt:lpstr>Drama/common core language objectives</vt:lpstr>
      <vt:lpstr>vocabulary</vt:lpstr>
      <vt:lpstr>Lessons (activities)</vt:lpstr>
      <vt:lpstr>Additional resources</vt:lpstr>
      <vt:lpstr>Units of study 1 elements of drama-script</vt:lpstr>
      <vt:lpstr>standards</vt:lpstr>
      <vt:lpstr>Key concepts</vt:lpstr>
      <vt:lpstr>Skills</vt:lpstr>
      <vt:lpstr>Drama content objectives</vt:lpstr>
      <vt:lpstr>Drama common core language objectives</vt:lpstr>
      <vt:lpstr>vocabulary</vt:lpstr>
      <vt:lpstr>Lessons (activities)</vt:lpstr>
      <vt:lpstr>Additional resources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2014-08-22T00:24:11Z</dcterms:created>
  <dcterms:modified xsi:type="dcterms:W3CDTF">2014-08-22T05:06:03Z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TC024238889991</vt:lpwstr>
  </property>
</Properties>
</file>