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handoutMasterIdLst>
    <p:handoutMasterId r:id="rId66"/>
  </p:handoutMasterIdLst>
  <p:sldIdLst>
    <p:sldId id="269" r:id="rId3"/>
    <p:sldId id="276" r:id="rId4"/>
    <p:sldId id="277" r:id="rId5"/>
    <p:sldId id="278" r:id="rId6"/>
    <p:sldId id="279" r:id="rId7"/>
    <p:sldId id="286" r:id="rId8"/>
    <p:sldId id="274" r:id="rId9"/>
    <p:sldId id="275" r:id="rId10"/>
    <p:sldId id="271" r:id="rId11"/>
    <p:sldId id="268" r:id="rId12"/>
    <p:sldId id="272" r:id="rId13"/>
    <p:sldId id="273" r:id="rId14"/>
    <p:sldId id="280" r:id="rId15"/>
    <p:sldId id="281" r:id="rId16"/>
    <p:sldId id="285" r:id="rId17"/>
    <p:sldId id="282" r:id="rId18"/>
    <p:sldId id="287" r:id="rId19"/>
    <p:sldId id="289" r:id="rId20"/>
    <p:sldId id="283" r:id="rId21"/>
    <p:sldId id="290" r:id="rId22"/>
    <p:sldId id="291" r:id="rId23"/>
    <p:sldId id="296" r:id="rId24"/>
    <p:sldId id="295" r:id="rId25"/>
    <p:sldId id="297" r:id="rId26"/>
    <p:sldId id="302" r:id="rId27"/>
    <p:sldId id="304" r:id="rId28"/>
    <p:sldId id="303" r:id="rId29"/>
    <p:sldId id="305" r:id="rId30"/>
    <p:sldId id="306" r:id="rId31"/>
    <p:sldId id="308" r:id="rId32"/>
    <p:sldId id="307" r:id="rId33"/>
    <p:sldId id="309" r:id="rId34"/>
    <p:sldId id="311" r:id="rId35"/>
    <p:sldId id="314" r:id="rId36"/>
    <p:sldId id="312" r:id="rId37"/>
    <p:sldId id="313" r:id="rId38"/>
    <p:sldId id="315" r:id="rId39"/>
    <p:sldId id="317" r:id="rId40"/>
    <p:sldId id="316" r:id="rId41"/>
    <p:sldId id="318" r:id="rId42"/>
    <p:sldId id="319" r:id="rId43"/>
    <p:sldId id="321" r:id="rId44"/>
    <p:sldId id="320" r:id="rId45"/>
    <p:sldId id="322" r:id="rId46"/>
    <p:sldId id="323" r:id="rId47"/>
    <p:sldId id="325" r:id="rId48"/>
    <p:sldId id="324" r:id="rId49"/>
    <p:sldId id="326" r:id="rId50"/>
    <p:sldId id="327" r:id="rId51"/>
    <p:sldId id="328" r:id="rId52"/>
    <p:sldId id="329" r:id="rId53"/>
    <p:sldId id="330" r:id="rId54"/>
    <p:sldId id="331" r:id="rId55"/>
    <p:sldId id="333" r:id="rId56"/>
    <p:sldId id="332" r:id="rId57"/>
    <p:sldId id="334" r:id="rId58"/>
    <p:sldId id="335" r:id="rId59"/>
    <p:sldId id="336" r:id="rId60"/>
    <p:sldId id="337" r:id="rId61"/>
    <p:sldId id="338" r:id="rId62"/>
    <p:sldId id="339" r:id="rId63"/>
    <p:sldId id="266" r:id="rId64"/>
    <p:sldId id="270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251" autoAdjust="0"/>
  </p:normalViewPr>
  <p:slideViewPr>
    <p:cSldViewPr>
      <p:cViewPr>
        <p:scale>
          <a:sx n="87" d="100"/>
          <a:sy n="87" d="100"/>
        </p:scale>
        <p:origin x="7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FDA88F-6C7E-4F38-A547-24168FC88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14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0" y="4572000"/>
            <a:ext cx="3048000" cy="6096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5105400"/>
            <a:ext cx="3048000" cy="3810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914400"/>
            <a:ext cx="15049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914400"/>
            <a:ext cx="43624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75225"/>
            <a:ext cx="8534400" cy="1349375"/>
          </a:xfr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518025"/>
            <a:ext cx="8534400" cy="444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6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096000" cy="5032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524000"/>
            <a:ext cx="2973388" cy="5873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00" y="2163762"/>
            <a:ext cx="29733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535113"/>
            <a:ext cx="3048000" cy="5855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174875"/>
            <a:ext cx="3048000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248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90600"/>
            <a:ext cx="434340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648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6600" y="990600"/>
            <a:ext cx="5486400" cy="3581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5257800"/>
            <a:ext cx="5486400" cy="5334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914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0" y="1828800"/>
            <a:ext cx="601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6">
              <a:lumMod val="40000"/>
              <a:lumOff val="6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nimationfactory.com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0" y="3276600"/>
            <a:ext cx="3048000" cy="1905000"/>
          </a:xfrm>
        </p:spPr>
        <p:txBody>
          <a:bodyPr/>
          <a:lstStyle/>
          <a:p>
            <a:r>
              <a:rPr lang="en-US" sz="4000" dirty="0" smtClean="0"/>
              <a:t>Dance</a:t>
            </a:r>
            <a:endParaRPr lang="en-US" sz="4000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419600"/>
            <a:ext cx="5181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Kindergarten-Sixth Grade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Standards, Emphasis &amp; Key Concepts, Skills, Vocabulary, Content &amp; Language Objectives, Lessons &amp; Additional Resources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Warm-up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/>
              <a:t>As series of exercises/movements to ready the mind and body parts.</a:t>
            </a:r>
          </a:p>
          <a:p>
            <a:pPr marL="0" indent="0">
              <a:buNone/>
            </a:pPr>
            <a:r>
              <a:rPr lang="en-US" b="1" dirty="0" err="1"/>
              <a:t>Locomotor</a:t>
            </a:r>
            <a:r>
              <a:rPr lang="en-US" dirty="0"/>
              <a:t>: Steps that travel through space</a:t>
            </a:r>
          </a:p>
          <a:p>
            <a:pPr marL="0" indent="0">
              <a:buNone/>
            </a:pPr>
            <a:r>
              <a:rPr lang="en-US" b="1" dirty="0"/>
              <a:t>Axial movement:</a:t>
            </a:r>
          </a:p>
          <a:p>
            <a:pPr marL="0" indent="0">
              <a:buNone/>
            </a:pPr>
            <a:r>
              <a:rPr lang="en-US" dirty="0"/>
              <a:t>Movement that revolves around the axis and is performed in place.</a:t>
            </a:r>
          </a:p>
          <a:p>
            <a:r>
              <a:rPr lang="en-US" dirty="0"/>
              <a:t>Flexibility</a:t>
            </a:r>
          </a:p>
          <a:p>
            <a:r>
              <a:rPr lang="en-US" dirty="0"/>
              <a:t>Strength</a:t>
            </a:r>
          </a:p>
          <a:p>
            <a:r>
              <a:rPr lang="en-US" dirty="0"/>
              <a:t>stability</a:t>
            </a:r>
          </a:p>
          <a:p>
            <a:r>
              <a:rPr lang="en-US" dirty="0"/>
              <a:t>improvise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Dance/Common Core </a:t>
            </a:r>
            <a:br>
              <a:rPr lang="en-US" dirty="0" smtClean="0"/>
            </a:br>
            <a:r>
              <a:rPr lang="en-US" dirty="0" smtClean="0"/>
              <a:t>Language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explore the joy of moving.</a:t>
            </a:r>
          </a:p>
          <a:p>
            <a:r>
              <a:rPr lang="en-US" dirty="0" smtClean="0"/>
              <a:t> </a:t>
            </a:r>
            <a:r>
              <a:rPr lang="en-US" dirty="0"/>
              <a:t>I can listen to signals and respond to movement directions.</a:t>
            </a:r>
          </a:p>
        </p:txBody>
      </p:sp>
    </p:spTree>
    <p:extLst>
      <p:ext uri="{BB962C8B-B14F-4D97-AF65-F5344CB8AC3E}">
        <p14:creationId xmlns:p14="http://schemas.microsoft.com/office/powerpoint/2010/main" val="9679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Dance/Common Core Language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Listen to a story and dance the words. Move to the rhythm of the words.</a:t>
            </a:r>
          </a:p>
          <a:p>
            <a:r>
              <a:rPr lang="en-US" dirty="0" smtClean="0"/>
              <a:t>Engage </a:t>
            </a:r>
            <a:r>
              <a:rPr lang="en-US" dirty="0"/>
              <a:t>in a collaborative discussion about improvised dances.</a:t>
            </a:r>
          </a:p>
        </p:txBody>
      </p:sp>
    </p:spTree>
    <p:extLst>
      <p:ext uri="{BB962C8B-B14F-4D97-AF65-F5344CB8AC3E}">
        <p14:creationId xmlns:p14="http://schemas.microsoft.com/office/powerpoint/2010/main" val="8887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(Activities)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Warm-up Brain Dance*</a:t>
            </a:r>
          </a:p>
          <a:p>
            <a:r>
              <a:rPr lang="en-US" dirty="0" smtClean="0"/>
              <a:t>Listen </a:t>
            </a:r>
            <a:r>
              <a:rPr lang="en-US" dirty="0"/>
              <a:t>to signals and respond to movement directions. Explore </a:t>
            </a:r>
            <a:r>
              <a:rPr lang="en-US" dirty="0" err="1"/>
              <a:t>locomotor</a:t>
            </a:r>
            <a:r>
              <a:rPr lang="en-US" dirty="0"/>
              <a:t> steps (walk, run, gallop, and jump). Perform basic axial movements of turn, stretch, reach, bend, and twist. </a:t>
            </a:r>
            <a:r>
              <a:rPr lang="en-US" dirty="0" err="1"/>
              <a:t>Locomotor</a:t>
            </a:r>
            <a:r>
              <a:rPr lang="en-US" dirty="0"/>
              <a:t> Dance Lesson</a:t>
            </a:r>
          </a:p>
          <a:p>
            <a:r>
              <a:rPr lang="en-US" dirty="0" smtClean="0"/>
              <a:t>With </a:t>
            </a:r>
            <a:r>
              <a:rPr lang="en-US" dirty="0"/>
              <a:t>a partner improvise a dance using basic </a:t>
            </a:r>
            <a:r>
              <a:rPr lang="en-US" dirty="0" err="1"/>
              <a:t>locomotor</a:t>
            </a:r>
            <a:r>
              <a:rPr lang="en-US" dirty="0"/>
              <a:t> steps and axial movements.</a:t>
            </a:r>
          </a:p>
          <a:p>
            <a:r>
              <a:rPr lang="en-US" dirty="0" smtClean="0"/>
              <a:t>Kindergarten </a:t>
            </a:r>
            <a:r>
              <a:rPr lang="en-US" dirty="0"/>
              <a:t>Dance Activities.</a:t>
            </a:r>
          </a:p>
        </p:txBody>
      </p:sp>
    </p:spTree>
    <p:extLst>
      <p:ext uri="{BB962C8B-B14F-4D97-AF65-F5344CB8AC3E}">
        <p14:creationId xmlns:p14="http://schemas.microsoft.com/office/powerpoint/2010/main" val="10630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*Books and DVDs Materials available for check out from Granite School District</a:t>
            </a:r>
          </a:p>
          <a:p>
            <a:r>
              <a:rPr lang="en-US" dirty="0" smtClean="0"/>
              <a:t>K </a:t>
            </a:r>
            <a:r>
              <a:rPr lang="en-US" dirty="0"/>
              <a:t>Teaching Guide Dance</a:t>
            </a:r>
          </a:p>
          <a:p>
            <a:r>
              <a:rPr lang="en-US" dirty="0" smtClean="0"/>
              <a:t>Dance </a:t>
            </a:r>
            <a:r>
              <a:rPr lang="en-US" dirty="0"/>
              <a:t>PowerPoint</a:t>
            </a:r>
          </a:p>
          <a:p>
            <a:r>
              <a:rPr lang="en-US" dirty="0" smtClean="0"/>
              <a:t>UDEO </a:t>
            </a:r>
            <a:r>
              <a:rPr lang="en-US" dirty="0"/>
              <a:t>Utah Dance Education Organization</a:t>
            </a:r>
          </a:p>
          <a:p>
            <a:r>
              <a:rPr lang="en-US" dirty="0" smtClean="0"/>
              <a:t>NDEO </a:t>
            </a:r>
            <a:r>
              <a:rPr lang="en-US" dirty="0"/>
              <a:t>National Dance Education Organization</a:t>
            </a:r>
          </a:p>
        </p:txBody>
      </p:sp>
    </p:spTree>
    <p:extLst>
      <p:ext uri="{BB962C8B-B14F-4D97-AF65-F5344CB8AC3E}">
        <p14:creationId xmlns:p14="http://schemas.microsoft.com/office/powerpoint/2010/main" val="4948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1st grade Curriculum Map </a:t>
            </a:r>
            <a:r>
              <a:rPr lang="en-US" dirty="0" smtClean="0"/>
              <a:t>Dance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Unit of Study 1 Elements of Dance-Body/Mind  Quarter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student has knowledge of </a:t>
            </a:r>
            <a:r>
              <a:rPr lang="en-US" dirty="0" smtClean="0"/>
              <a:t>the body </a:t>
            </a:r>
            <a:r>
              <a:rPr lang="en-US" dirty="0"/>
              <a:t>and can do basic </a:t>
            </a:r>
            <a:r>
              <a:rPr lang="en-US" dirty="0" err="1"/>
              <a:t>locomotor</a:t>
            </a:r>
            <a:r>
              <a:rPr lang="en-US" dirty="0"/>
              <a:t> and axial movement skills.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Emphasis Concepts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of the body</a:t>
            </a:r>
          </a:p>
          <a:p>
            <a:r>
              <a:rPr lang="en-US" dirty="0"/>
              <a:t> Basic </a:t>
            </a:r>
            <a:r>
              <a:rPr lang="en-US" dirty="0" err="1"/>
              <a:t>locomotor</a:t>
            </a:r>
            <a:r>
              <a:rPr lang="en-US" dirty="0"/>
              <a:t> and axial movement skills</a:t>
            </a:r>
          </a:p>
          <a:p>
            <a:r>
              <a:rPr lang="en-US" dirty="0"/>
              <a:t>Listen to signals and respond to movement directions.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Content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explore and practice articulating body parts</a:t>
            </a:r>
          </a:p>
          <a:p>
            <a:r>
              <a:rPr lang="en-US" dirty="0" smtClean="0"/>
              <a:t>I can explore and practice performing axial movements.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Warm-up:</a:t>
            </a:r>
          </a:p>
          <a:p>
            <a:r>
              <a:rPr lang="en-US" dirty="0"/>
              <a:t>As series of exercises/movements to ready the mind and body parts.</a:t>
            </a:r>
          </a:p>
          <a:p>
            <a:r>
              <a:rPr lang="en-US" b="1" dirty="0" err="1"/>
              <a:t>Locomotor</a:t>
            </a:r>
            <a:r>
              <a:rPr lang="en-US" b="1" dirty="0"/>
              <a:t>: </a:t>
            </a:r>
            <a:r>
              <a:rPr lang="en-US" dirty="0"/>
              <a:t>Steps that travel through space</a:t>
            </a:r>
          </a:p>
          <a:p>
            <a:r>
              <a:rPr lang="en-US" b="1" dirty="0"/>
              <a:t>Axial movement:</a:t>
            </a:r>
          </a:p>
          <a:p>
            <a:r>
              <a:rPr lang="en-US" dirty="0"/>
              <a:t>Movement that revolves around the axis and is performed in place.</a:t>
            </a:r>
          </a:p>
          <a:p>
            <a:r>
              <a:rPr lang="en-US" dirty="0"/>
              <a:t>Flexibility</a:t>
            </a:r>
          </a:p>
          <a:p>
            <a:r>
              <a:rPr lang="en-US" dirty="0"/>
              <a:t>Strength</a:t>
            </a:r>
          </a:p>
          <a:p>
            <a:r>
              <a:rPr lang="en-US" dirty="0"/>
              <a:t>stability</a:t>
            </a:r>
          </a:p>
          <a:p>
            <a:r>
              <a:rPr lang="en-US" dirty="0"/>
              <a:t>improvise</a:t>
            </a:r>
          </a:p>
          <a:p>
            <a:r>
              <a:rPr lang="en-US" dirty="0" smtClean="0"/>
              <a:t>preposition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Moving – The student identifies and demonstrates knowledge of the body as the instrument of dance by exploring movement skills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include the practice of safety for self and others and regular participation in body strengthening, flexibility, and endurance activities through stationary and </a:t>
            </a:r>
            <a:r>
              <a:rPr lang="en-US" dirty="0" err="1"/>
              <a:t>locomotor</a:t>
            </a:r>
            <a:r>
              <a:rPr lang="en-US" dirty="0"/>
              <a:t> movement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/>
              <a:t>Warm-up. </a:t>
            </a:r>
            <a:r>
              <a:rPr lang="en-US" sz="1600" dirty="0"/>
              <a:t>Identify and move body parts. Listen to signals and respond to movement directions. </a:t>
            </a:r>
            <a:r>
              <a:rPr lang="en-US" sz="1600" b="1" dirty="0"/>
              <a:t>Axial movements:</a:t>
            </a:r>
            <a:r>
              <a:rPr lang="en-US" sz="1600" dirty="0"/>
              <a:t> turn, bend, stretch, reach, twist. </a:t>
            </a:r>
            <a:r>
              <a:rPr lang="en-US" sz="1600" b="1" dirty="0" err="1"/>
              <a:t>Locomotor</a:t>
            </a:r>
            <a:r>
              <a:rPr lang="en-US" sz="1600" b="1" dirty="0"/>
              <a:t>:</a:t>
            </a:r>
            <a:r>
              <a:rPr lang="en-US" sz="1600" dirty="0"/>
              <a:t> walk, run, gallop, jump, hop, slide, skip</a:t>
            </a:r>
          </a:p>
          <a:p>
            <a:r>
              <a:rPr lang="en-US" sz="1600" dirty="0" smtClean="0"/>
              <a:t>Practice </a:t>
            </a:r>
            <a:r>
              <a:rPr lang="en-US" sz="1600" dirty="0"/>
              <a:t>and perform the basic axial and </a:t>
            </a:r>
            <a:r>
              <a:rPr lang="en-US" sz="1600" dirty="0" err="1"/>
              <a:t>locomotor</a:t>
            </a:r>
            <a:r>
              <a:rPr lang="en-US" sz="1600" dirty="0"/>
              <a:t> steps. Combine and perform a short memorized sequence.</a:t>
            </a:r>
          </a:p>
          <a:p>
            <a:r>
              <a:rPr lang="en-US" sz="1600" dirty="0" smtClean="0"/>
              <a:t>Brain </a:t>
            </a:r>
            <a:r>
              <a:rPr lang="en-US" sz="1600" dirty="0"/>
              <a:t>Dance*</a:t>
            </a:r>
          </a:p>
          <a:p>
            <a:r>
              <a:rPr lang="en-US" sz="1600" dirty="0" smtClean="0"/>
              <a:t>Use </a:t>
            </a:r>
            <a:r>
              <a:rPr lang="en-US" sz="1600" dirty="0" err="1"/>
              <a:t>locomotor</a:t>
            </a:r>
            <a:r>
              <a:rPr lang="en-US" sz="1600" dirty="0"/>
              <a:t> steps and axial movements with </a:t>
            </a:r>
            <a:r>
              <a:rPr lang="en-US" sz="1600" b="1" dirty="0"/>
              <a:t>prepositions</a:t>
            </a:r>
            <a:r>
              <a:rPr lang="en-US" sz="1600" dirty="0"/>
              <a:t> (near, far, over, under, through etc.).</a:t>
            </a:r>
          </a:p>
          <a:p>
            <a:r>
              <a:rPr lang="en-US" sz="1600" dirty="0" smtClean="0"/>
              <a:t>With </a:t>
            </a:r>
            <a:r>
              <a:rPr lang="en-US" sz="1600" dirty="0"/>
              <a:t>a partner </a:t>
            </a:r>
            <a:r>
              <a:rPr lang="en-US" sz="1600" b="1" dirty="0"/>
              <a:t>improvise</a:t>
            </a:r>
            <a:r>
              <a:rPr lang="en-US" sz="1600" dirty="0"/>
              <a:t> a dance using basic </a:t>
            </a:r>
            <a:r>
              <a:rPr lang="en-US" sz="1600" dirty="0" err="1"/>
              <a:t>locomotor</a:t>
            </a:r>
            <a:r>
              <a:rPr lang="en-US" sz="1600" dirty="0"/>
              <a:t> steps and </a:t>
            </a:r>
            <a:r>
              <a:rPr lang="en-US" sz="1600" b="1" dirty="0"/>
              <a:t>axial movements </a:t>
            </a:r>
            <a:r>
              <a:rPr lang="en-US" sz="1600" dirty="0"/>
              <a:t>based a sequence of prepositions.</a:t>
            </a:r>
          </a:p>
          <a:p>
            <a:r>
              <a:rPr lang="en-US" sz="1600" dirty="0" smtClean="0"/>
              <a:t>Dance </a:t>
            </a:r>
            <a:r>
              <a:rPr lang="en-US" sz="1600" dirty="0"/>
              <a:t>Lesson </a:t>
            </a:r>
            <a:r>
              <a:rPr lang="en-US" sz="1600" dirty="0" smtClean="0"/>
              <a:t>Plans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0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 and DVDs Materials available for check out from Granite School District</a:t>
            </a:r>
          </a:p>
          <a:p>
            <a:r>
              <a:rPr lang="en-US" dirty="0" smtClean="0"/>
              <a:t>1 </a:t>
            </a:r>
            <a:r>
              <a:rPr lang="en-US" dirty="0"/>
              <a:t>Teaching Guide Dance</a:t>
            </a:r>
          </a:p>
          <a:p>
            <a:r>
              <a:rPr lang="en-US" dirty="0" smtClean="0"/>
              <a:t>Dance </a:t>
            </a:r>
            <a:r>
              <a:rPr lang="en-US" dirty="0"/>
              <a:t>PowerPoint</a:t>
            </a:r>
          </a:p>
          <a:p>
            <a:r>
              <a:rPr lang="en-US" dirty="0" smtClean="0"/>
              <a:t>UDEO </a:t>
            </a:r>
            <a:r>
              <a:rPr lang="en-US" dirty="0"/>
              <a:t>Utah Dance Education Organization</a:t>
            </a:r>
          </a:p>
          <a:p>
            <a:r>
              <a:rPr lang="en-US" dirty="0" smtClean="0"/>
              <a:t>NDEO </a:t>
            </a:r>
            <a:r>
              <a:rPr lang="en-US" dirty="0"/>
              <a:t>National Dance Education Organization</a:t>
            </a:r>
          </a:p>
        </p:txBody>
      </p:sp>
    </p:spTree>
    <p:extLst>
      <p:ext uri="{BB962C8B-B14F-4D97-AF65-F5344CB8AC3E}">
        <p14:creationId xmlns:p14="http://schemas.microsoft.com/office/powerpoint/2010/main" val="31001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 Curriculum Map Dance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 of Study 1 Elements of Dance-Body/Mind  Quarter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student has knowledge of the body and can do basic LOCOMOTOR and AXIAL movement skills.</a:t>
            </a:r>
          </a:p>
        </p:txBody>
      </p:sp>
    </p:spTree>
    <p:extLst>
      <p:ext uri="{BB962C8B-B14F-4D97-AF65-F5344CB8AC3E}">
        <p14:creationId xmlns:p14="http://schemas.microsoft.com/office/powerpoint/2010/main" val="17847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of the body</a:t>
            </a:r>
          </a:p>
          <a:p>
            <a:r>
              <a:rPr lang="en-US" dirty="0" smtClean="0"/>
              <a:t>Basic </a:t>
            </a:r>
            <a:r>
              <a:rPr lang="en-US" dirty="0" err="1"/>
              <a:t>locomotor</a:t>
            </a:r>
            <a:r>
              <a:rPr lang="en-US" dirty="0"/>
              <a:t> and axial movement skills</a:t>
            </a:r>
          </a:p>
          <a:p>
            <a:r>
              <a:rPr lang="en-US" dirty="0" smtClean="0"/>
              <a:t>Listen </a:t>
            </a:r>
            <a:r>
              <a:rPr lang="en-US" dirty="0"/>
              <a:t>to signals and respond to movement directions.</a:t>
            </a:r>
          </a:p>
        </p:txBody>
      </p:sp>
    </p:spTree>
    <p:extLst>
      <p:ext uri="{BB962C8B-B14F-4D97-AF65-F5344CB8AC3E}">
        <p14:creationId xmlns:p14="http://schemas.microsoft.com/office/powerpoint/2010/main" val="6999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Content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identify and move body parts and the whole body.</a:t>
            </a:r>
          </a:p>
          <a:p>
            <a:r>
              <a:rPr lang="en-US" dirty="0" smtClean="0"/>
              <a:t>I </a:t>
            </a:r>
            <a:r>
              <a:rPr lang="en-US" dirty="0"/>
              <a:t>can explore, improvise, choreograph and perform movement that incorporates balance, strength and flexibility.</a:t>
            </a:r>
          </a:p>
          <a:p>
            <a:r>
              <a:rPr lang="en-US" dirty="0" smtClean="0"/>
              <a:t>I </a:t>
            </a:r>
            <a:r>
              <a:rPr lang="en-US" dirty="0"/>
              <a:t>can improvise, create and perform a dance that uses a combination of axial and </a:t>
            </a:r>
            <a:r>
              <a:rPr lang="en-US" dirty="0" err="1"/>
              <a:t>locomotor</a:t>
            </a:r>
            <a:r>
              <a:rPr lang="en-US" dirty="0"/>
              <a:t> steps with unusual variations.</a:t>
            </a:r>
          </a:p>
          <a:p>
            <a:r>
              <a:rPr lang="en-US" dirty="0" smtClean="0"/>
              <a:t>I </a:t>
            </a:r>
            <a:r>
              <a:rPr lang="en-US" dirty="0"/>
              <a:t>can listen to signals and respond to movement directions.</a:t>
            </a:r>
          </a:p>
        </p:txBody>
      </p:sp>
    </p:spTree>
    <p:extLst>
      <p:ext uri="{BB962C8B-B14F-4D97-AF65-F5344CB8AC3E}">
        <p14:creationId xmlns:p14="http://schemas.microsoft.com/office/powerpoint/2010/main" val="20912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Dance/Common Core Language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</a:t>
            </a:r>
            <a:r>
              <a:rPr lang="en-US" dirty="0"/>
              <a:t>the story “Head, Body, Legs - A Story from Liberia” retold by Won-</a:t>
            </a:r>
            <a:r>
              <a:rPr lang="en-US" dirty="0" err="1"/>
              <a:t>Ldy</a:t>
            </a:r>
            <a:r>
              <a:rPr lang="en-US" dirty="0"/>
              <a:t> </a:t>
            </a:r>
            <a:r>
              <a:rPr lang="en-US" dirty="0" err="1"/>
              <a:t>Paye</a:t>
            </a:r>
            <a:r>
              <a:rPr lang="en-US" dirty="0"/>
              <a:t> and Margaret H. </a:t>
            </a:r>
            <a:r>
              <a:rPr lang="en-US" dirty="0" err="1"/>
              <a:t>Lippert</a:t>
            </a:r>
            <a:r>
              <a:rPr lang="en-US" dirty="0"/>
              <a:t>. Discuss how each body part works individually, yet the whole body is more successful when it works cooperatively.</a:t>
            </a:r>
          </a:p>
        </p:txBody>
      </p:sp>
    </p:spTree>
    <p:extLst>
      <p:ext uri="{BB962C8B-B14F-4D97-AF65-F5344CB8AC3E}">
        <p14:creationId xmlns:p14="http://schemas.microsoft.com/office/powerpoint/2010/main" val="35996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Warm Up: </a:t>
            </a:r>
            <a:r>
              <a:rPr lang="en-US" dirty="0" smtClean="0"/>
              <a:t>A </a:t>
            </a:r>
            <a:r>
              <a:rPr lang="en-US" dirty="0"/>
              <a:t>series of exercises/movement to ready the mind and body</a:t>
            </a:r>
          </a:p>
          <a:p>
            <a:pPr marL="0" indent="0">
              <a:buNone/>
            </a:pPr>
            <a:r>
              <a:rPr lang="en-US" b="1" dirty="0" err="1"/>
              <a:t>Locomotor</a:t>
            </a:r>
            <a:r>
              <a:rPr lang="en-US" b="1" dirty="0"/>
              <a:t>:</a:t>
            </a:r>
          </a:p>
          <a:p>
            <a:r>
              <a:rPr lang="en-US" dirty="0"/>
              <a:t>Steps that travel through space</a:t>
            </a:r>
          </a:p>
          <a:p>
            <a:pPr marL="0" indent="0">
              <a:buNone/>
            </a:pPr>
            <a:r>
              <a:rPr lang="en-US" b="1" dirty="0"/>
              <a:t>Axial Movement:</a:t>
            </a:r>
          </a:p>
          <a:p>
            <a:r>
              <a:rPr lang="en-US" dirty="0"/>
              <a:t>Movement that revolves around the axis and is performed in place</a:t>
            </a:r>
          </a:p>
          <a:p>
            <a:pPr marL="0" indent="0">
              <a:buNone/>
            </a:pPr>
            <a:r>
              <a:rPr lang="en-US" b="1" dirty="0"/>
              <a:t>Conditioning Principles:</a:t>
            </a:r>
          </a:p>
          <a:p>
            <a:r>
              <a:rPr lang="en-US" dirty="0"/>
              <a:t>Strength</a:t>
            </a:r>
          </a:p>
          <a:p>
            <a:r>
              <a:rPr lang="en-US" dirty="0"/>
              <a:t>Flexibility</a:t>
            </a:r>
          </a:p>
          <a:p>
            <a:r>
              <a:rPr lang="en-US" dirty="0"/>
              <a:t>Stability</a:t>
            </a:r>
          </a:p>
          <a:p>
            <a:r>
              <a:rPr lang="en-US" dirty="0"/>
              <a:t>Endurance</a:t>
            </a:r>
          </a:p>
        </p:txBody>
      </p:sp>
    </p:spTree>
    <p:extLst>
      <p:ext uri="{BB962C8B-B14F-4D97-AF65-F5344CB8AC3E}">
        <p14:creationId xmlns:p14="http://schemas.microsoft.com/office/powerpoint/2010/main" val="22351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(Activities)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With a partner create a dance based on one conditioning principle (balance, strength, flexibility, endurance).</a:t>
            </a:r>
          </a:p>
          <a:p>
            <a:r>
              <a:rPr lang="en-US" sz="1400" dirty="0" smtClean="0"/>
              <a:t>Explore </a:t>
            </a:r>
            <a:r>
              <a:rPr lang="en-US" sz="1400" dirty="0"/>
              <a:t>axial (bending, twisting, turning, tilting) and </a:t>
            </a:r>
            <a:r>
              <a:rPr lang="en-US" sz="1400" dirty="0" err="1"/>
              <a:t>locomotor</a:t>
            </a:r>
            <a:r>
              <a:rPr lang="en-US" sz="1400" dirty="0"/>
              <a:t> movements (walking, running, jumping, hopping, leaping, galloping, skipping, sliding).</a:t>
            </a:r>
          </a:p>
          <a:p>
            <a:r>
              <a:rPr lang="en-US" sz="1400" dirty="0" smtClean="0"/>
              <a:t>Respond </a:t>
            </a:r>
            <a:r>
              <a:rPr lang="en-US" sz="1400" dirty="0"/>
              <a:t>to movement directions about axial and </a:t>
            </a:r>
            <a:r>
              <a:rPr lang="en-US" sz="1400" dirty="0" err="1"/>
              <a:t>locomotor</a:t>
            </a:r>
            <a:r>
              <a:rPr lang="en-US" sz="1400" dirty="0"/>
              <a:t> movements. Vary with time and energy (e.g. skip fast with swinging arms, </a:t>
            </a:r>
            <a:r>
              <a:rPr lang="en-US" sz="1400" dirty="0" err="1"/>
              <a:t>etc</a:t>
            </a:r>
            <a:r>
              <a:rPr lang="en-US" sz="1400" dirty="0"/>
              <a:t>).</a:t>
            </a:r>
          </a:p>
          <a:p>
            <a:r>
              <a:rPr lang="en-US" sz="1400" dirty="0" smtClean="0"/>
              <a:t>Create </a:t>
            </a:r>
            <a:r>
              <a:rPr lang="en-US" sz="1400" dirty="0"/>
              <a:t>simple movement phrases that incorporate both axial and </a:t>
            </a:r>
            <a:r>
              <a:rPr lang="en-US" sz="1400" dirty="0" err="1"/>
              <a:t>locomotor</a:t>
            </a:r>
            <a:r>
              <a:rPr lang="en-US" sz="1400" dirty="0"/>
              <a:t> movements (e.g. twist 2, 3, 4, skip 2, 3, 4, bounce 2, 3, 4, run 2 jump 3, 4).</a:t>
            </a:r>
          </a:p>
          <a:p>
            <a:r>
              <a:rPr lang="en-US" sz="1400" dirty="0" smtClean="0"/>
              <a:t>Brain </a:t>
            </a:r>
            <a:r>
              <a:rPr lang="en-US" sz="1400" dirty="0"/>
              <a:t>Dance</a:t>
            </a:r>
          </a:p>
          <a:p>
            <a:r>
              <a:rPr lang="en-US" sz="1400" dirty="0" smtClean="0"/>
              <a:t>Body </a:t>
            </a:r>
            <a:r>
              <a:rPr lang="en-US" sz="1400" dirty="0"/>
              <a:t>Parts Lesson Plan</a:t>
            </a:r>
          </a:p>
          <a:p>
            <a:r>
              <a:rPr lang="en-US" sz="1400" dirty="0" smtClean="0"/>
              <a:t>Dance </a:t>
            </a:r>
            <a:r>
              <a:rPr lang="en-US" sz="1400" dirty="0"/>
              <a:t>Involving Balance</a:t>
            </a:r>
          </a:p>
        </p:txBody>
      </p:sp>
    </p:spTree>
    <p:extLst>
      <p:ext uri="{BB962C8B-B14F-4D97-AF65-F5344CB8AC3E}">
        <p14:creationId xmlns:p14="http://schemas.microsoft.com/office/powerpoint/2010/main" val="29641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 and DVDs Materials available for check out from Granite School District</a:t>
            </a:r>
          </a:p>
          <a:p>
            <a:r>
              <a:rPr lang="en-US" dirty="0" smtClean="0"/>
              <a:t>2nd </a:t>
            </a:r>
            <a:r>
              <a:rPr lang="en-US" dirty="0"/>
              <a:t>Grade Guide Book</a:t>
            </a:r>
          </a:p>
          <a:p>
            <a:r>
              <a:rPr lang="en-US" dirty="0" smtClean="0"/>
              <a:t>Dance </a:t>
            </a:r>
            <a:r>
              <a:rPr lang="en-US" dirty="0"/>
              <a:t>PowerPoint</a:t>
            </a:r>
          </a:p>
          <a:p>
            <a:r>
              <a:rPr lang="en-US" dirty="0" smtClean="0"/>
              <a:t>UDEO </a:t>
            </a:r>
            <a:r>
              <a:rPr lang="en-US" dirty="0"/>
              <a:t>Utah Dance Education Organization</a:t>
            </a:r>
          </a:p>
          <a:p>
            <a:r>
              <a:rPr lang="en-US" dirty="0" smtClean="0"/>
              <a:t>NDEO </a:t>
            </a:r>
            <a:r>
              <a:rPr lang="en-US" dirty="0"/>
              <a:t>National Dance Education Organization</a:t>
            </a:r>
          </a:p>
          <a:p>
            <a:r>
              <a:rPr lang="en-US" dirty="0" smtClean="0"/>
              <a:t>Lesson </a:t>
            </a:r>
            <a:r>
              <a:rPr lang="en-US" dirty="0"/>
              <a:t>Plans Dance - BYU</a:t>
            </a:r>
          </a:p>
        </p:txBody>
      </p:sp>
    </p:spTree>
    <p:extLst>
      <p:ext uri="{BB962C8B-B14F-4D97-AF65-F5344CB8AC3E}">
        <p14:creationId xmlns:p14="http://schemas.microsoft.com/office/powerpoint/2010/main" val="17705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Investigating</a:t>
            </a:r>
            <a:r>
              <a:rPr lang="en-US" dirty="0" smtClean="0"/>
              <a:t> </a:t>
            </a:r>
            <a:r>
              <a:rPr lang="en-US" dirty="0"/>
              <a:t>– The student identifies and demonstrates the dance elements of time, space, and energy.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involves the student in exploration of the elements and enables the student to recognize how these elements are used by performers and choreographers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3rd </a:t>
            </a:r>
            <a:r>
              <a:rPr lang="en-US" dirty="0"/>
              <a:t>grade Curriculum Map Dance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 of Study 1 Elements of Dance-Body/Mind  Quarter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student has knowledge of the body:</a:t>
            </a:r>
          </a:p>
          <a:p>
            <a:r>
              <a:rPr lang="en-US" dirty="0"/>
              <a:t>INDIVIDUAL BODY PARTS, AND COMBINATIONS of body parts.</a:t>
            </a:r>
          </a:p>
          <a:p>
            <a:r>
              <a:rPr lang="en-US" dirty="0"/>
              <a:t>The student can COMBINE LOCOMOTOR and AXIAL movements</a:t>
            </a:r>
          </a:p>
        </p:txBody>
      </p:sp>
    </p:spTree>
    <p:extLst>
      <p:ext uri="{BB962C8B-B14F-4D97-AF65-F5344CB8AC3E}">
        <p14:creationId xmlns:p14="http://schemas.microsoft.com/office/powerpoint/2010/main" val="33484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of the body</a:t>
            </a:r>
          </a:p>
          <a:p>
            <a:r>
              <a:rPr lang="en-US" dirty="0" smtClean="0"/>
              <a:t>Basic </a:t>
            </a:r>
            <a:r>
              <a:rPr lang="en-US" dirty="0" err="1"/>
              <a:t>locomotor</a:t>
            </a:r>
            <a:r>
              <a:rPr lang="en-US" dirty="0"/>
              <a:t> and axial movement skills</a:t>
            </a:r>
          </a:p>
          <a:p>
            <a:r>
              <a:rPr lang="en-US" dirty="0" smtClean="0"/>
              <a:t> </a:t>
            </a:r>
            <a:r>
              <a:rPr lang="en-US" dirty="0"/>
              <a:t>Listen to signals and respond to movement directions.</a:t>
            </a:r>
          </a:p>
          <a:p>
            <a:r>
              <a:rPr lang="en-US" dirty="0" smtClean="0"/>
              <a:t>Understands </a:t>
            </a:r>
            <a:r>
              <a:rPr lang="en-US" dirty="0"/>
              <a:t>conditioning principles (balance, strength, flexibility, endurance, alignment).</a:t>
            </a:r>
          </a:p>
          <a:p>
            <a:r>
              <a:rPr lang="en-US" dirty="0" smtClean="0"/>
              <a:t>Can </a:t>
            </a:r>
            <a:r>
              <a:rPr lang="en-US" dirty="0"/>
              <a:t>duplicate movement and memorize sequences.</a:t>
            </a:r>
          </a:p>
          <a:p>
            <a:r>
              <a:rPr lang="en-US" dirty="0" smtClean="0"/>
              <a:t>Isolation </a:t>
            </a:r>
            <a:r>
              <a:rPr lang="en-US" dirty="0"/>
              <a:t>of body parts and joint articulation.</a:t>
            </a:r>
          </a:p>
          <a:p>
            <a:r>
              <a:rPr lang="en-US" dirty="0" smtClean="0"/>
              <a:t>Relationship </a:t>
            </a:r>
            <a:r>
              <a:rPr lang="en-US" dirty="0"/>
              <a:t>of bodily skills to time, space and energy.</a:t>
            </a:r>
          </a:p>
        </p:txBody>
      </p:sp>
    </p:spTree>
    <p:extLst>
      <p:ext uri="{BB962C8B-B14F-4D97-AF65-F5344CB8AC3E}">
        <p14:creationId xmlns:p14="http://schemas.microsoft.com/office/powerpoint/2010/main" val="42250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Concept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explore the joy of moving my body.</a:t>
            </a:r>
          </a:p>
          <a:p>
            <a:r>
              <a:rPr lang="en-US" dirty="0" smtClean="0"/>
              <a:t>I </a:t>
            </a:r>
            <a:r>
              <a:rPr lang="en-US" dirty="0"/>
              <a:t>can explore different ways of moving body parts and combinations of body parts.</a:t>
            </a:r>
          </a:p>
          <a:p>
            <a:r>
              <a:rPr lang="en-US" dirty="0" smtClean="0"/>
              <a:t>I </a:t>
            </a:r>
            <a:r>
              <a:rPr lang="en-US" dirty="0"/>
              <a:t>can choreograph and perform a short dance that combines several </a:t>
            </a:r>
            <a:r>
              <a:rPr lang="en-US" dirty="0" err="1"/>
              <a:t>locomotor</a:t>
            </a:r>
            <a:r>
              <a:rPr lang="en-US" dirty="0"/>
              <a:t> steps using unusual variations.</a:t>
            </a:r>
          </a:p>
        </p:txBody>
      </p:sp>
    </p:spTree>
    <p:extLst>
      <p:ext uri="{BB962C8B-B14F-4D97-AF65-F5344CB8AC3E}">
        <p14:creationId xmlns:p14="http://schemas.microsoft.com/office/powerpoint/2010/main" val="21177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Dance/Common Core Language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in a discussion about the body. What combinations of body parts are difficult to move together? What two are easy to move together? Articulate in full sentences.</a:t>
            </a:r>
          </a:p>
          <a:p>
            <a:r>
              <a:rPr lang="en-US" dirty="0" smtClean="0"/>
              <a:t>Use </a:t>
            </a:r>
            <a:r>
              <a:rPr lang="en-US" dirty="0"/>
              <a:t>dictionaries, glossaries and thesauruses to create a list of action words that can provide variations for the </a:t>
            </a:r>
            <a:r>
              <a:rPr lang="en-US" dirty="0" err="1"/>
              <a:t>locomotor</a:t>
            </a:r>
            <a:r>
              <a:rPr lang="en-US" dirty="0"/>
              <a:t> pattern.</a:t>
            </a:r>
          </a:p>
        </p:txBody>
      </p:sp>
    </p:spTree>
    <p:extLst>
      <p:ext uri="{BB962C8B-B14F-4D97-AF65-F5344CB8AC3E}">
        <p14:creationId xmlns:p14="http://schemas.microsoft.com/office/powerpoint/2010/main" val="3727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Warm-up:</a:t>
            </a:r>
          </a:p>
          <a:p>
            <a:r>
              <a:rPr lang="en-US" dirty="0"/>
              <a:t>A series of exercises/movement to ready the mind and body</a:t>
            </a:r>
          </a:p>
          <a:p>
            <a:pPr marL="0" indent="0">
              <a:buNone/>
            </a:pPr>
            <a:r>
              <a:rPr lang="en-US" b="1" dirty="0" err="1"/>
              <a:t>Locomotor</a:t>
            </a:r>
            <a:r>
              <a:rPr lang="en-US" b="1" dirty="0"/>
              <a:t>:</a:t>
            </a:r>
          </a:p>
          <a:p>
            <a:r>
              <a:rPr lang="en-US" dirty="0"/>
              <a:t>Steps that travel through space</a:t>
            </a:r>
          </a:p>
          <a:p>
            <a:pPr marL="0" indent="0">
              <a:buNone/>
            </a:pPr>
            <a:r>
              <a:rPr lang="en-US" b="1" dirty="0"/>
              <a:t>Axial Movement:</a:t>
            </a:r>
          </a:p>
          <a:p>
            <a:r>
              <a:rPr lang="en-US" dirty="0"/>
              <a:t>Movement that revolves around the axis and is performed in place</a:t>
            </a:r>
          </a:p>
          <a:p>
            <a:pPr marL="0" indent="0">
              <a:buNone/>
            </a:pPr>
            <a:r>
              <a:rPr lang="en-US" b="1" dirty="0"/>
              <a:t>Conditioning Principles</a:t>
            </a:r>
            <a:r>
              <a:rPr lang="en-US" dirty="0"/>
              <a:t>:</a:t>
            </a:r>
          </a:p>
          <a:p>
            <a:r>
              <a:rPr lang="en-US" dirty="0"/>
              <a:t>Strength Flexibility Stability Endurance</a:t>
            </a:r>
          </a:p>
        </p:txBody>
      </p:sp>
    </p:spTree>
    <p:extLst>
      <p:ext uri="{BB962C8B-B14F-4D97-AF65-F5344CB8AC3E}">
        <p14:creationId xmlns:p14="http://schemas.microsoft.com/office/powerpoint/2010/main" val="35716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students create a warm up using balance, strength, endurance and flexibility.</a:t>
            </a:r>
          </a:p>
          <a:p>
            <a:r>
              <a:rPr lang="en-US" dirty="0" smtClean="0"/>
              <a:t>Explore </a:t>
            </a:r>
            <a:r>
              <a:rPr lang="en-US" dirty="0"/>
              <a:t>the many ways you can move individual body parts. Then explore moving combinations of body parts.</a:t>
            </a:r>
          </a:p>
          <a:p>
            <a:r>
              <a:rPr lang="en-US" dirty="0" smtClean="0"/>
              <a:t>Choreograph </a:t>
            </a:r>
            <a:r>
              <a:rPr lang="en-US" dirty="0"/>
              <a:t>a short dance based on one body part. Include shapes, pathways, axial and </a:t>
            </a:r>
            <a:r>
              <a:rPr lang="en-US" dirty="0" err="1"/>
              <a:t>locomotor</a:t>
            </a:r>
            <a:r>
              <a:rPr lang="en-US" dirty="0"/>
              <a:t> steps.</a:t>
            </a:r>
          </a:p>
          <a:p>
            <a:r>
              <a:rPr lang="en-US" dirty="0" smtClean="0"/>
              <a:t>Teach </a:t>
            </a:r>
            <a:r>
              <a:rPr lang="en-US" dirty="0"/>
              <a:t>a </a:t>
            </a:r>
            <a:r>
              <a:rPr lang="en-US" dirty="0" err="1"/>
              <a:t>locomotor</a:t>
            </a:r>
            <a:r>
              <a:rPr lang="en-US" dirty="0"/>
              <a:t> pattern that includes four of the basic </a:t>
            </a:r>
            <a:r>
              <a:rPr lang="en-US" dirty="0" err="1"/>
              <a:t>locomotor</a:t>
            </a:r>
            <a:r>
              <a:rPr lang="en-US" dirty="0"/>
              <a:t> steps. Have the students vary the pattern by adding arms and backs.</a:t>
            </a:r>
          </a:p>
          <a:p>
            <a:r>
              <a:rPr lang="en-US" dirty="0" smtClean="0"/>
              <a:t>Brain </a:t>
            </a:r>
            <a:r>
              <a:rPr lang="en-US" dirty="0"/>
              <a:t>Dance</a:t>
            </a:r>
          </a:p>
          <a:p>
            <a:r>
              <a:rPr lang="en-US" dirty="0" smtClean="0"/>
              <a:t>Body </a:t>
            </a:r>
            <a:r>
              <a:rPr lang="en-US" dirty="0"/>
              <a:t>Parts Lesson Plan</a:t>
            </a:r>
          </a:p>
        </p:txBody>
      </p:sp>
    </p:spTree>
    <p:extLst>
      <p:ext uri="{BB962C8B-B14F-4D97-AF65-F5344CB8AC3E}">
        <p14:creationId xmlns:p14="http://schemas.microsoft.com/office/powerpoint/2010/main" val="30331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 and DVDs Materials available for check out from Granite School District</a:t>
            </a:r>
          </a:p>
          <a:p>
            <a:r>
              <a:rPr lang="en-US" dirty="0" smtClean="0"/>
              <a:t>3rd </a:t>
            </a:r>
            <a:r>
              <a:rPr lang="en-US" dirty="0"/>
              <a:t>Grade Guide Book</a:t>
            </a:r>
          </a:p>
          <a:p>
            <a:r>
              <a:rPr lang="en-US" dirty="0" smtClean="0"/>
              <a:t>Dance PowerPoint</a:t>
            </a:r>
          </a:p>
          <a:p>
            <a:r>
              <a:rPr lang="en-US" dirty="0" smtClean="0"/>
              <a:t>UDEO Utah Dance Education Organization</a:t>
            </a:r>
          </a:p>
          <a:p>
            <a:r>
              <a:rPr lang="en-US" dirty="0" smtClean="0"/>
              <a:t>NDEO </a:t>
            </a:r>
            <a:r>
              <a:rPr lang="en-US" dirty="0"/>
              <a:t>National Dance Education Organization</a:t>
            </a:r>
          </a:p>
          <a:p>
            <a:r>
              <a:rPr lang="en-US" dirty="0" smtClean="0"/>
              <a:t>Lesson </a:t>
            </a:r>
            <a:r>
              <a:rPr lang="en-US" dirty="0"/>
              <a:t>Plans Dance - BYU</a:t>
            </a:r>
          </a:p>
        </p:txBody>
      </p:sp>
    </p:spTree>
    <p:extLst>
      <p:ext uri="{BB962C8B-B14F-4D97-AF65-F5344CB8AC3E}">
        <p14:creationId xmlns:p14="http://schemas.microsoft.com/office/powerpoint/2010/main" val="5593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/>
              <a:t>Curriculum Map Dance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 of Study 1 Elements of Dance-Body/Mind  Quarter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student can identify JOINTS in the body and perform basic LOCOMOTOR and AXIAL movement skills.</a:t>
            </a:r>
          </a:p>
        </p:txBody>
      </p:sp>
    </p:spTree>
    <p:extLst>
      <p:ext uri="{BB962C8B-B14F-4D97-AF65-F5344CB8AC3E}">
        <p14:creationId xmlns:p14="http://schemas.microsoft.com/office/powerpoint/2010/main" val="42227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Creating</a:t>
            </a:r>
            <a:r>
              <a:rPr lang="en-US" dirty="0" smtClean="0"/>
              <a:t> </a:t>
            </a:r>
            <a:r>
              <a:rPr lang="en-US" dirty="0"/>
              <a:t>- – The student identifies and demonstrates choreographic principles and processes in the art form of dance.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</a:t>
            </a:r>
            <a:r>
              <a:rPr lang="en-US" dirty="0"/>
              <a:t>principles and processes include solving a problem through a sequence of exploring, integrating, synthesizing, making choices, and organizing a final expression through movement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Knowledge of the body.</a:t>
            </a:r>
          </a:p>
          <a:p>
            <a:r>
              <a:rPr lang="en-US" sz="1600" dirty="0" smtClean="0"/>
              <a:t>Basic </a:t>
            </a:r>
            <a:r>
              <a:rPr lang="en-US" sz="1600" dirty="0" err="1"/>
              <a:t>locomotor</a:t>
            </a:r>
            <a:r>
              <a:rPr lang="en-US" sz="1600" dirty="0"/>
              <a:t> and axial movement skills.</a:t>
            </a:r>
          </a:p>
          <a:p>
            <a:r>
              <a:rPr lang="en-US" sz="1600" dirty="0" smtClean="0"/>
              <a:t>Listen </a:t>
            </a:r>
            <a:r>
              <a:rPr lang="en-US" sz="1600" dirty="0"/>
              <a:t>to signals and responds to movement directions.</a:t>
            </a:r>
          </a:p>
          <a:p>
            <a:r>
              <a:rPr lang="en-US" sz="1600" dirty="0" smtClean="0"/>
              <a:t>Understands </a:t>
            </a:r>
            <a:r>
              <a:rPr lang="en-US" sz="1600" dirty="0"/>
              <a:t>conditioning principles (balance, strength, flexibility, endurance, alignment, stability and coordination).</a:t>
            </a:r>
          </a:p>
          <a:p>
            <a:r>
              <a:rPr lang="en-US" sz="1600" dirty="0" smtClean="0"/>
              <a:t>Can </a:t>
            </a:r>
            <a:r>
              <a:rPr lang="en-US" sz="1600" dirty="0"/>
              <a:t>duplicate movement and memorize sequences.</a:t>
            </a:r>
          </a:p>
          <a:p>
            <a:r>
              <a:rPr lang="en-US" sz="1600" dirty="0" smtClean="0"/>
              <a:t>Isolation </a:t>
            </a:r>
            <a:r>
              <a:rPr lang="en-US" sz="1600" dirty="0"/>
              <a:t>of body parts and joint articulation.</a:t>
            </a:r>
          </a:p>
          <a:p>
            <a:r>
              <a:rPr lang="en-US" sz="1600" dirty="0" smtClean="0"/>
              <a:t>Relationship </a:t>
            </a:r>
            <a:r>
              <a:rPr lang="en-US" sz="1600" dirty="0"/>
              <a:t>of bodily skills to time, space and energy.</a:t>
            </a:r>
          </a:p>
          <a:p>
            <a:r>
              <a:rPr lang="en-US" sz="1600" dirty="0" smtClean="0"/>
              <a:t>Performs </a:t>
            </a:r>
            <a:r>
              <a:rPr lang="en-US" sz="1600" dirty="0"/>
              <a:t>learned choreographed phrases and creates original movement phrases.</a:t>
            </a:r>
          </a:p>
        </p:txBody>
      </p:sp>
    </p:spTree>
    <p:extLst>
      <p:ext uri="{BB962C8B-B14F-4D97-AF65-F5344CB8AC3E}">
        <p14:creationId xmlns:p14="http://schemas.microsoft.com/office/powerpoint/2010/main" val="33917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Content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-I can explore movement and create a warm up that incorporates balance, strength, flexibility, endurance and alignment.</a:t>
            </a:r>
          </a:p>
          <a:p>
            <a:r>
              <a:rPr lang="en-US" dirty="0"/>
              <a:t>-I can explore motion at the joints, then create and preform a joint action dance.</a:t>
            </a:r>
          </a:p>
          <a:p>
            <a:r>
              <a:rPr lang="en-US" dirty="0"/>
              <a:t>-I can learn a </a:t>
            </a:r>
            <a:r>
              <a:rPr lang="en-US" dirty="0" err="1"/>
              <a:t>locomotor</a:t>
            </a:r>
            <a:r>
              <a:rPr lang="en-US" dirty="0"/>
              <a:t> and axial movement phrase.</a:t>
            </a:r>
          </a:p>
          <a:p>
            <a:r>
              <a:rPr lang="en-US" dirty="0"/>
              <a:t>-I can create and perform a </a:t>
            </a:r>
            <a:r>
              <a:rPr lang="en-US" dirty="0" err="1"/>
              <a:t>locomotor</a:t>
            </a:r>
            <a:r>
              <a:rPr lang="en-US" dirty="0"/>
              <a:t> </a:t>
            </a:r>
            <a:r>
              <a:rPr lang="en-US" dirty="0" smtClean="0"/>
              <a:t>axial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Dance/Common Core Language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and contrast the differences between </a:t>
            </a:r>
            <a:r>
              <a:rPr lang="en-US" dirty="0" err="1"/>
              <a:t>locomotor</a:t>
            </a:r>
            <a:r>
              <a:rPr lang="en-US" dirty="0"/>
              <a:t> and axial movement. Discuss why you like one more than the other.</a:t>
            </a:r>
          </a:p>
          <a:p>
            <a:r>
              <a:rPr lang="en-US" dirty="0" smtClean="0"/>
              <a:t>Increase </a:t>
            </a:r>
            <a:r>
              <a:rPr lang="en-US" dirty="0"/>
              <a:t>vocabulary by discovering new words that describe actions for the joints in the body.</a:t>
            </a:r>
          </a:p>
        </p:txBody>
      </p:sp>
    </p:spTree>
    <p:extLst>
      <p:ext uri="{BB962C8B-B14F-4D97-AF65-F5344CB8AC3E}">
        <p14:creationId xmlns:p14="http://schemas.microsoft.com/office/powerpoint/2010/main" val="17993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Warm-up: A series of exercises/movement to ready the mind and body</a:t>
            </a:r>
          </a:p>
          <a:p>
            <a:r>
              <a:rPr lang="en-US" dirty="0" err="1"/>
              <a:t>Locomotor</a:t>
            </a:r>
            <a:r>
              <a:rPr lang="en-US" dirty="0"/>
              <a:t>: Steps that travel through space</a:t>
            </a:r>
          </a:p>
          <a:p>
            <a:r>
              <a:rPr lang="en-US" dirty="0"/>
              <a:t>Axial Movement: Movement that revolves around the axis and is performed in place</a:t>
            </a:r>
          </a:p>
          <a:p>
            <a:r>
              <a:rPr lang="en-US" dirty="0"/>
              <a:t>Alignment: Body placement or posture</a:t>
            </a:r>
          </a:p>
          <a:p>
            <a:r>
              <a:rPr lang="en-US" dirty="0"/>
              <a:t>Conditioning Principles: Strength*Flexibility*Stability*Endurance</a:t>
            </a:r>
          </a:p>
          <a:p>
            <a:r>
              <a:rPr lang="en-US" dirty="0"/>
              <a:t>*Alignment*Coordination</a:t>
            </a:r>
          </a:p>
        </p:txBody>
      </p:sp>
    </p:spTree>
    <p:extLst>
      <p:ext uri="{BB962C8B-B14F-4D97-AF65-F5344CB8AC3E}">
        <p14:creationId xmlns:p14="http://schemas.microsoft.com/office/powerpoint/2010/main" val="20928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(Activities)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Have the students create a warm up that incorporates balance, strength, flexibility, endurance and alignment.</a:t>
            </a:r>
          </a:p>
          <a:p>
            <a:r>
              <a:rPr lang="en-US" sz="1600" dirty="0" smtClean="0"/>
              <a:t>Improvise </a:t>
            </a:r>
            <a:r>
              <a:rPr lang="en-US" sz="1600" dirty="0"/>
              <a:t>movements of the joints in the body. Then create a dance with a partner that is focused on joint action. Perform and analyze the dance.</a:t>
            </a:r>
          </a:p>
          <a:p>
            <a:r>
              <a:rPr lang="en-US" sz="1600" dirty="0" smtClean="0"/>
              <a:t>Teach </a:t>
            </a:r>
            <a:r>
              <a:rPr lang="en-US" sz="1600" dirty="0"/>
              <a:t>a specific </a:t>
            </a:r>
            <a:r>
              <a:rPr lang="en-US" sz="1600" dirty="0" err="1"/>
              <a:t>locomotor</a:t>
            </a:r>
            <a:r>
              <a:rPr lang="en-US" sz="1600" dirty="0"/>
              <a:t> and axial movement phrase (e.g. skip 2, 3, 4; reach 2, 3, 4; slide 2, 3, 4; collapse and hold 2, 3, 4).</a:t>
            </a:r>
          </a:p>
          <a:p>
            <a:r>
              <a:rPr lang="en-US" sz="1600" dirty="0" smtClean="0"/>
              <a:t>Create </a:t>
            </a:r>
            <a:r>
              <a:rPr lang="en-US" sz="1600" dirty="0"/>
              <a:t>an individual 8 count </a:t>
            </a:r>
            <a:r>
              <a:rPr lang="en-US" sz="1600" dirty="0" err="1"/>
              <a:t>locomotor</a:t>
            </a:r>
            <a:r>
              <a:rPr lang="en-US" sz="1600" dirty="0"/>
              <a:t> and axial movement phrase. Teach the phrase to a partner. Join with another group to combine four movement phrases to create a 32 count phrase. Perform and reflect.</a:t>
            </a:r>
          </a:p>
          <a:p>
            <a:r>
              <a:rPr lang="en-US" sz="1600" dirty="0" smtClean="0"/>
              <a:t>Brain </a:t>
            </a:r>
            <a:r>
              <a:rPr lang="en-US" sz="1600" dirty="0"/>
              <a:t>Dance</a:t>
            </a:r>
          </a:p>
        </p:txBody>
      </p:sp>
    </p:spTree>
    <p:extLst>
      <p:ext uri="{BB962C8B-B14F-4D97-AF65-F5344CB8AC3E}">
        <p14:creationId xmlns:p14="http://schemas.microsoft.com/office/powerpoint/2010/main" val="7980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 and DVDs Materials available for check out from Granite School District</a:t>
            </a:r>
          </a:p>
          <a:p>
            <a:r>
              <a:rPr lang="en-US" dirty="0" smtClean="0"/>
              <a:t>4 </a:t>
            </a:r>
            <a:r>
              <a:rPr lang="en-US" dirty="0"/>
              <a:t>Teaching Guide Dance</a:t>
            </a:r>
          </a:p>
          <a:p>
            <a:r>
              <a:rPr lang="en-US" dirty="0" smtClean="0"/>
              <a:t>Dance </a:t>
            </a:r>
            <a:r>
              <a:rPr lang="en-US" dirty="0"/>
              <a:t>PowerPoint</a:t>
            </a:r>
          </a:p>
          <a:p>
            <a:r>
              <a:rPr lang="en-US" dirty="0" smtClean="0"/>
              <a:t>UDEO </a:t>
            </a:r>
            <a:r>
              <a:rPr lang="en-US" dirty="0"/>
              <a:t>Utah Dance Education Organization NDEO National Dance Education Org.</a:t>
            </a:r>
          </a:p>
          <a:p>
            <a:r>
              <a:rPr lang="en-US" dirty="0" smtClean="0"/>
              <a:t>Lesson </a:t>
            </a:r>
            <a:r>
              <a:rPr lang="en-US" dirty="0"/>
              <a:t>Plans Dance - BYU</a:t>
            </a:r>
          </a:p>
        </p:txBody>
      </p:sp>
    </p:spTree>
    <p:extLst>
      <p:ext uri="{BB962C8B-B14F-4D97-AF65-F5344CB8AC3E}">
        <p14:creationId xmlns:p14="http://schemas.microsoft.com/office/powerpoint/2010/main" val="32085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Curriculum Map Dance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 of Study 1 Elements of Dance-Body/Mind  Quarter </a:t>
            </a:r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870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student has knowledge of the body and can perform UNIQUE combinations of AXIAL and LOCOMOTOR movements.</a:t>
            </a:r>
          </a:p>
        </p:txBody>
      </p:sp>
    </p:spTree>
    <p:extLst>
      <p:ext uri="{BB962C8B-B14F-4D97-AF65-F5344CB8AC3E}">
        <p14:creationId xmlns:p14="http://schemas.microsoft.com/office/powerpoint/2010/main" val="11220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Knowledge of the body.</a:t>
            </a:r>
          </a:p>
          <a:p>
            <a:r>
              <a:rPr lang="en-US" sz="1600" dirty="0" smtClean="0"/>
              <a:t>Basic </a:t>
            </a:r>
            <a:r>
              <a:rPr lang="en-US" sz="1600" dirty="0" err="1"/>
              <a:t>locomotor</a:t>
            </a:r>
            <a:r>
              <a:rPr lang="en-US" sz="1600" dirty="0"/>
              <a:t> and axial movement skills.</a:t>
            </a:r>
          </a:p>
          <a:p>
            <a:r>
              <a:rPr lang="en-US" sz="1600" dirty="0" smtClean="0"/>
              <a:t>Listen </a:t>
            </a:r>
            <a:r>
              <a:rPr lang="en-US" sz="1600" dirty="0"/>
              <a:t>to signals and responds to movement directions.</a:t>
            </a:r>
          </a:p>
          <a:p>
            <a:r>
              <a:rPr lang="en-US" sz="1600" dirty="0" smtClean="0"/>
              <a:t>Understands </a:t>
            </a:r>
            <a:r>
              <a:rPr lang="en-US" sz="1600" dirty="0"/>
              <a:t>conditioning principles (balance, strength, flexibility, endurance, alignment and agility).</a:t>
            </a:r>
          </a:p>
          <a:p>
            <a:r>
              <a:rPr lang="en-US" sz="1600" dirty="0" smtClean="0"/>
              <a:t>Can </a:t>
            </a:r>
            <a:r>
              <a:rPr lang="en-US" sz="1600" dirty="0"/>
              <a:t>duplicate movement and memorize sequences.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Relationship of bodily skills to time, space and energy.</a:t>
            </a:r>
          </a:p>
          <a:p>
            <a:r>
              <a:rPr lang="en-US" sz="1600" dirty="0" smtClean="0"/>
              <a:t>Performs </a:t>
            </a:r>
            <a:r>
              <a:rPr lang="en-US" sz="1600" dirty="0"/>
              <a:t>learned choreographed phrases.</a:t>
            </a:r>
          </a:p>
          <a:p>
            <a:r>
              <a:rPr lang="en-US" sz="1600" dirty="0" smtClean="0"/>
              <a:t>Creates </a:t>
            </a:r>
            <a:r>
              <a:rPr lang="en-US" sz="1600" dirty="0"/>
              <a:t>and performs original and complex movement phrases and combinations.</a:t>
            </a:r>
          </a:p>
        </p:txBody>
      </p:sp>
    </p:spTree>
    <p:extLst>
      <p:ext uri="{BB962C8B-B14F-4D97-AF65-F5344CB8AC3E}">
        <p14:creationId xmlns:p14="http://schemas.microsoft.com/office/powerpoint/2010/main" val="24078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Content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*I can improvise movement sequences that require increased strength, endurance, flexibility and stability.</a:t>
            </a:r>
          </a:p>
          <a:p>
            <a:r>
              <a:rPr lang="en-US" dirty="0"/>
              <a:t>*I can create, teach and perform a warm up that demonstrates challenging physical skills.</a:t>
            </a:r>
          </a:p>
          <a:p>
            <a:r>
              <a:rPr lang="en-US" dirty="0"/>
              <a:t>*I can practice combining </a:t>
            </a:r>
            <a:r>
              <a:rPr lang="en-US" dirty="0" err="1"/>
              <a:t>locomotor</a:t>
            </a:r>
            <a:r>
              <a:rPr lang="en-US" dirty="0"/>
              <a:t> steps and axial movement.</a:t>
            </a:r>
          </a:p>
          <a:p>
            <a:r>
              <a:rPr lang="en-US" dirty="0"/>
              <a:t>*I can create and perform a dance based on unique combinations of </a:t>
            </a:r>
            <a:r>
              <a:rPr lang="en-US" dirty="0" err="1"/>
              <a:t>locomotor</a:t>
            </a:r>
            <a:r>
              <a:rPr lang="en-US" dirty="0"/>
              <a:t> and axial movement.</a:t>
            </a:r>
          </a:p>
        </p:txBody>
      </p:sp>
    </p:spTree>
    <p:extLst>
      <p:ext uri="{BB962C8B-B14F-4D97-AF65-F5344CB8AC3E}">
        <p14:creationId xmlns:p14="http://schemas.microsoft.com/office/powerpoint/2010/main" val="9457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Contextualizing </a:t>
            </a:r>
            <a:r>
              <a:rPr lang="en-US" dirty="0"/>
              <a:t>– The student understands and demonstrates dance in relation to its historical, cultural, and personal origins.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contributes to an appreciation of personal, physical, and emotional uniqueness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It also helps the student to understand the language of dance in daily life.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Dance/Common Core Language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choreography to writing. Approach each one with the same steps: plan, revise, edit, rewrite or try a new approach.</a:t>
            </a:r>
          </a:p>
        </p:txBody>
      </p:sp>
    </p:spTree>
    <p:extLst>
      <p:ext uri="{BB962C8B-B14F-4D97-AF65-F5344CB8AC3E}">
        <p14:creationId xmlns:p14="http://schemas.microsoft.com/office/powerpoint/2010/main" val="13284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Warm-up: A series of exercises/movement to ready the mind and body</a:t>
            </a:r>
          </a:p>
          <a:p>
            <a:r>
              <a:rPr lang="en-US" dirty="0" err="1"/>
              <a:t>Locomotor</a:t>
            </a:r>
            <a:r>
              <a:rPr lang="en-US" dirty="0"/>
              <a:t>: Steps that travel through space</a:t>
            </a:r>
          </a:p>
          <a:p>
            <a:r>
              <a:rPr lang="en-US" dirty="0"/>
              <a:t>Axial Movement: Movement that revolves around the axis and is performed in place</a:t>
            </a:r>
          </a:p>
          <a:p>
            <a:r>
              <a:rPr lang="en-US" dirty="0"/>
              <a:t>Alignment: Body placement or posture</a:t>
            </a:r>
          </a:p>
          <a:p>
            <a:r>
              <a:rPr lang="en-US" dirty="0"/>
              <a:t>Agility: The ability to change direction</a:t>
            </a:r>
          </a:p>
          <a:p>
            <a:r>
              <a:rPr lang="en-US" dirty="0"/>
              <a:t>Conditioning Principles: Strength Flexibility Stability Endurance</a:t>
            </a:r>
          </a:p>
        </p:txBody>
      </p:sp>
    </p:spTree>
    <p:extLst>
      <p:ext uri="{BB962C8B-B14F-4D97-AF65-F5344CB8AC3E}">
        <p14:creationId xmlns:p14="http://schemas.microsoft.com/office/powerpoint/2010/main" val="15914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(Activities)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Give each </a:t>
            </a:r>
            <a:r>
              <a:rPr lang="en-US" sz="1400" dirty="0"/>
              <a:t>student a word strip with one of the following words: strength, endurance, flexibility and stability. Have them create a move that represents the word. Combine the movements to create a new warm up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Practice the 8 basic </a:t>
            </a:r>
            <a:r>
              <a:rPr lang="en-US" sz="1400" dirty="0" err="1"/>
              <a:t>locomotor</a:t>
            </a:r>
            <a:r>
              <a:rPr lang="en-US" sz="1400" dirty="0"/>
              <a:t> steps. Notice that walk, run, jump, hop and leap have a binary rhythm; and that skip, slide and gallop have a ternary rhythm. Have the student choose either the binary rhythm steps or the ternary rhythm steps to create an original </a:t>
            </a:r>
            <a:r>
              <a:rPr lang="en-US" sz="1400" dirty="0" err="1"/>
              <a:t>locomotor</a:t>
            </a:r>
            <a:r>
              <a:rPr lang="en-US" sz="1400" dirty="0"/>
              <a:t> sequence.</a:t>
            </a:r>
          </a:p>
          <a:p>
            <a:r>
              <a:rPr lang="en-US" sz="1400" dirty="0" smtClean="0"/>
              <a:t>Practice </a:t>
            </a:r>
            <a:r>
              <a:rPr lang="en-US" sz="1400" dirty="0"/>
              <a:t>axial movement (bend, twist, reach, bounce, swing, </a:t>
            </a:r>
            <a:r>
              <a:rPr lang="en-US" sz="1400" dirty="0" err="1"/>
              <a:t>etc</a:t>
            </a:r>
            <a:r>
              <a:rPr lang="en-US" sz="1400" dirty="0"/>
              <a:t>). Place 4 axial movements into the above sequence and perform.</a:t>
            </a:r>
          </a:p>
          <a:p>
            <a:r>
              <a:rPr lang="en-US" sz="1400" dirty="0" smtClean="0"/>
              <a:t>Brain </a:t>
            </a:r>
            <a:r>
              <a:rPr lang="en-US" sz="1400" dirty="0"/>
              <a:t>Dance</a:t>
            </a:r>
          </a:p>
          <a:p>
            <a:r>
              <a:rPr lang="en-US" sz="1400" dirty="0" err="1" smtClean="0"/>
              <a:t>Locomotor</a:t>
            </a:r>
            <a:r>
              <a:rPr lang="en-US" sz="1400" dirty="0" smtClean="0"/>
              <a:t> </a:t>
            </a:r>
            <a:r>
              <a:rPr lang="en-US" sz="1400" dirty="0"/>
              <a:t>and Axial Movement Lesson Plan Scroll down to “instruction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 and DVDs Materials available for check out from Granite School </a:t>
            </a:r>
            <a:r>
              <a:rPr lang="en-US" dirty="0" smtClean="0"/>
              <a:t>District</a:t>
            </a:r>
          </a:p>
          <a:p>
            <a:r>
              <a:rPr lang="en-US" dirty="0" smtClean="0"/>
              <a:t> </a:t>
            </a:r>
            <a:r>
              <a:rPr lang="en-US" dirty="0"/>
              <a:t>5 Teaching Guide Dance </a:t>
            </a:r>
            <a:r>
              <a:rPr lang="en-US" dirty="0" err="1"/>
              <a:t>Dance</a:t>
            </a:r>
            <a:r>
              <a:rPr lang="en-US" dirty="0"/>
              <a:t> PowerPoint</a:t>
            </a:r>
          </a:p>
          <a:p>
            <a:r>
              <a:rPr lang="en-US" dirty="0" smtClean="0"/>
              <a:t>UDEO </a:t>
            </a:r>
            <a:r>
              <a:rPr lang="en-US" dirty="0"/>
              <a:t>Utah Dance Education Organization NDEO National Dance Education Org.</a:t>
            </a:r>
          </a:p>
          <a:p>
            <a:r>
              <a:rPr lang="en-US" dirty="0" smtClean="0"/>
              <a:t>Lesson </a:t>
            </a:r>
            <a:r>
              <a:rPr lang="en-US" dirty="0"/>
              <a:t>Plans Dance - BYU</a:t>
            </a:r>
          </a:p>
        </p:txBody>
      </p:sp>
    </p:spTree>
    <p:extLst>
      <p:ext uri="{BB962C8B-B14F-4D97-AF65-F5344CB8AC3E}">
        <p14:creationId xmlns:p14="http://schemas.microsoft.com/office/powerpoint/2010/main" val="24443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curriculum Map</a:t>
            </a:r>
            <a:br>
              <a:rPr lang="en-US" dirty="0" smtClean="0"/>
            </a:br>
            <a:r>
              <a:rPr lang="en-US" dirty="0" smtClean="0"/>
              <a:t>Dance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student has knowledge of the body, can perform COMPLEX AXIAL and LOCOMOTOR sequences and can PERFORM with concentration, focus, sensitivity </a:t>
            </a:r>
            <a:r>
              <a:rPr lang="en-US" dirty="0" smtClean="0"/>
              <a:t>and expression.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Knowledge of the body.</a:t>
            </a:r>
          </a:p>
          <a:p>
            <a:r>
              <a:rPr lang="en-US" sz="1400" dirty="0" smtClean="0"/>
              <a:t>Basic </a:t>
            </a:r>
            <a:r>
              <a:rPr lang="en-US" sz="1400" dirty="0" err="1"/>
              <a:t>locomotor</a:t>
            </a:r>
            <a:r>
              <a:rPr lang="en-US" sz="1400" dirty="0"/>
              <a:t> and axial movement skills.</a:t>
            </a:r>
          </a:p>
          <a:p>
            <a:r>
              <a:rPr lang="en-US" sz="1400" dirty="0" smtClean="0"/>
              <a:t>Listen </a:t>
            </a:r>
            <a:r>
              <a:rPr lang="en-US" sz="1400" dirty="0"/>
              <a:t>to signals and responds to movement directions.</a:t>
            </a:r>
          </a:p>
          <a:p>
            <a:r>
              <a:rPr lang="en-US" sz="1400" dirty="0" smtClean="0"/>
              <a:t>Understands </a:t>
            </a:r>
            <a:r>
              <a:rPr lang="en-US" sz="1400" dirty="0"/>
              <a:t>conditioning principles (balance, strength, flexibility, endurance, alignment).</a:t>
            </a:r>
          </a:p>
          <a:p>
            <a:r>
              <a:rPr lang="en-US" sz="1400" dirty="0" smtClean="0"/>
              <a:t>Can </a:t>
            </a:r>
            <a:r>
              <a:rPr lang="en-US" sz="1400" dirty="0"/>
              <a:t>duplicate movement and memorize sequences.</a:t>
            </a:r>
          </a:p>
          <a:p>
            <a:r>
              <a:rPr lang="en-US" sz="1400" dirty="0" smtClean="0"/>
              <a:t>Isolation </a:t>
            </a:r>
            <a:r>
              <a:rPr lang="en-US" sz="1400" dirty="0"/>
              <a:t>of body parts and joint articulation.</a:t>
            </a:r>
          </a:p>
          <a:p>
            <a:r>
              <a:rPr lang="en-US" sz="1400" dirty="0" smtClean="0"/>
              <a:t>Relationship </a:t>
            </a:r>
            <a:r>
              <a:rPr lang="en-US" sz="1400" dirty="0"/>
              <a:t>of bodily skills to time, space and energy.</a:t>
            </a:r>
          </a:p>
          <a:p>
            <a:r>
              <a:rPr lang="en-US" sz="1400" dirty="0" smtClean="0"/>
              <a:t>Performs </a:t>
            </a:r>
            <a:r>
              <a:rPr lang="en-US" sz="1400" dirty="0"/>
              <a:t>learned choreographed phrases.</a:t>
            </a:r>
          </a:p>
          <a:p>
            <a:r>
              <a:rPr lang="en-US" sz="1400" dirty="0" smtClean="0"/>
              <a:t>Creates </a:t>
            </a:r>
            <a:r>
              <a:rPr lang="en-US" sz="1400" dirty="0"/>
              <a:t>and performs original and complex combinations.</a:t>
            </a:r>
          </a:p>
          <a:p>
            <a:r>
              <a:rPr lang="en-US" sz="1400" dirty="0" smtClean="0"/>
              <a:t>Performs </a:t>
            </a:r>
            <a:r>
              <a:rPr lang="en-US" sz="1400" dirty="0"/>
              <a:t>with concentration, focus, sensitivity and expression</a:t>
            </a:r>
          </a:p>
        </p:txBody>
      </p:sp>
    </p:spTree>
    <p:extLst>
      <p:ext uri="{BB962C8B-B14F-4D97-AF65-F5344CB8AC3E}">
        <p14:creationId xmlns:p14="http://schemas.microsoft.com/office/powerpoint/2010/main" val="2009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Content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learn a sequence that includes strength, flexibility and endurance.</a:t>
            </a:r>
          </a:p>
          <a:p>
            <a:r>
              <a:rPr lang="en-US" dirty="0"/>
              <a:t>*I can alter the sequence by manipulating time, space and energy.</a:t>
            </a:r>
          </a:p>
          <a:p>
            <a:r>
              <a:rPr lang="en-US" dirty="0"/>
              <a:t>*I can learn a complex axial and </a:t>
            </a:r>
            <a:r>
              <a:rPr lang="en-US" dirty="0" err="1"/>
              <a:t>locomotor</a:t>
            </a:r>
            <a:r>
              <a:rPr lang="en-US" dirty="0"/>
              <a:t> sequence.</a:t>
            </a:r>
          </a:p>
          <a:p>
            <a:r>
              <a:rPr lang="en-US" dirty="0"/>
              <a:t>*I can manipulate the sequence by altering the breath and metric rhythms, spatial directions, shaping of the body and energy qualities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Dance/Common Core Language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-Teach a movement phrase that includes strength, flexibility and endurance. Have the students alter the phrase by manipulating the tempo, accents, directions, levels and energy qualities.</a:t>
            </a:r>
          </a:p>
          <a:p>
            <a:r>
              <a:rPr lang="en-US" dirty="0"/>
              <a:t>-Teach a complex </a:t>
            </a:r>
            <a:r>
              <a:rPr lang="en-US" dirty="0" err="1"/>
              <a:t>locomotor</a:t>
            </a:r>
            <a:r>
              <a:rPr lang="en-US" dirty="0"/>
              <a:t> and axial sequence. Have the students alter the sequence’s breath and metric rhythms, spatial directions, shaping of the body and energy qualities.</a:t>
            </a:r>
          </a:p>
          <a:p>
            <a:r>
              <a:rPr lang="en-US" dirty="0"/>
              <a:t>-Brain Dance</a:t>
            </a:r>
          </a:p>
          <a:p>
            <a:r>
              <a:rPr lang="en-US" dirty="0"/>
              <a:t>-Hip Hop Axial and </a:t>
            </a:r>
            <a:r>
              <a:rPr lang="en-US" dirty="0" err="1"/>
              <a:t>Locomotor</a:t>
            </a:r>
            <a:r>
              <a:rPr lang="en-US" dirty="0"/>
              <a:t> Dance / Common Core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Warm-up: A series of exercises/movement to ready the mind and body</a:t>
            </a:r>
          </a:p>
          <a:p>
            <a:r>
              <a:rPr lang="en-US" dirty="0" err="1"/>
              <a:t>Locomotor</a:t>
            </a:r>
            <a:r>
              <a:rPr lang="en-US" dirty="0"/>
              <a:t>: Steps that travel through space</a:t>
            </a:r>
          </a:p>
          <a:p>
            <a:r>
              <a:rPr lang="en-US" dirty="0"/>
              <a:t>Axial Movement: Movement that revolves around the axis and is performed in place</a:t>
            </a:r>
          </a:p>
          <a:p>
            <a:r>
              <a:rPr lang="en-US" dirty="0"/>
              <a:t>Agility: The ability to change direction</a:t>
            </a:r>
          </a:p>
          <a:p>
            <a:r>
              <a:rPr lang="en-US" dirty="0"/>
              <a:t>Conditioning Principles: Strength Flexibility Stability Endurance Coordination Agility Sensitivity Expression Concentration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Kindergarten Dance Curriculum Map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 of Study 1 Elements of Dance-Body/Mind  Quarter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(Activities)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-Teach a movement phrase that includes strength, flexibility and endurance. Have the students alter the phrase by manipulating the tempo, accents, directions, levels and energy qualities.</a:t>
            </a:r>
          </a:p>
          <a:p>
            <a:r>
              <a:rPr lang="en-US" dirty="0"/>
              <a:t>-Teach a complex </a:t>
            </a:r>
            <a:r>
              <a:rPr lang="en-US" dirty="0" err="1"/>
              <a:t>locomotor</a:t>
            </a:r>
            <a:r>
              <a:rPr lang="en-US" dirty="0"/>
              <a:t> and axial sequence. Have the students alter the sequence’s breath and metric rhythms, spatial directions, shaping of the body and energy qualities.</a:t>
            </a:r>
          </a:p>
          <a:p>
            <a:r>
              <a:rPr lang="en-US" dirty="0"/>
              <a:t>-Brain Dance</a:t>
            </a:r>
          </a:p>
          <a:p>
            <a:r>
              <a:rPr lang="en-US" dirty="0"/>
              <a:t>-Hip Hop Axial and </a:t>
            </a:r>
            <a:r>
              <a:rPr lang="en-US" dirty="0" err="1"/>
              <a:t>Locomotor</a:t>
            </a:r>
            <a:r>
              <a:rPr lang="en-US" dirty="0"/>
              <a:t> Dance / Common Core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 and DVDs Materials available for check out from Granite School District</a:t>
            </a:r>
          </a:p>
          <a:p>
            <a:r>
              <a:rPr lang="en-US" dirty="0"/>
              <a:t>- 6 Teaching Guide Dance </a:t>
            </a:r>
            <a:r>
              <a:rPr lang="en-US" dirty="0" err="1"/>
              <a:t>Dance</a:t>
            </a:r>
            <a:r>
              <a:rPr lang="en-US" dirty="0"/>
              <a:t> PowerPoint</a:t>
            </a:r>
          </a:p>
          <a:p>
            <a:r>
              <a:rPr lang="en-US" dirty="0"/>
              <a:t>-UDEO Utah Dance Education Organization NDEO National Dance Education Org.</a:t>
            </a:r>
          </a:p>
          <a:p>
            <a:r>
              <a:rPr lang="en-US" dirty="0"/>
              <a:t>-Lesson Plans Dance - BYU</a:t>
            </a:r>
          </a:p>
        </p:txBody>
      </p:sp>
    </p:spTree>
    <p:extLst>
      <p:ext uri="{BB962C8B-B14F-4D97-AF65-F5344CB8AC3E}">
        <p14:creationId xmlns:p14="http://schemas.microsoft.com/office/powerpoint/2010/main" val="18564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"/>
          </p:nvPr>
        </p:nvSpPr>
        <p:spPr/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724400" y="2209800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Template Provided By</a:t>
            </a:r>
            <a:endParaRPr lang="en-US" sz="1200" b="1" dirty="0"/>
          </a:p>
        </p:txBody>
      </p:sp>
      <p:sp>
        <p:nvSpPr>
          <p:cNvPr id="14344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076700" y="3242846"/>
            <a:ext cx="373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www.animationfactory.com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62400" y="3733800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500,000 Downloadable PowerPoint Templates, Animated Clip Art, Backgrounds and Videos</a:t>
            </a:r>
            <a:endParaRPr lang="en-US" sz="1200" b="1" dirty="0"/>
          </a:p>
        </p:txBody>
      </p:sp>
      <p:pic>
        <p:nvPicPr>
          <p:cNvPr id="13" name="Picture 12" descr="af_logo_long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612978"/>
            <a:ext cx="6019800" cy="767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 Concepts: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student has knowledge of the body and can do basic </a:t>
            </a:r>
            <a:r>
              <a:rPr lang="en-US" dirty="0" err="1"/>
              <a:t>locomotor</a:t>
            </a:r>
            <a:r>
              <a:rPr lang="en-US" dirty="0"/>
              <a:t> and axial movement skills.</a:t>
            </a:r>
          </a:p>
        </p:txBody>
      </p:sp>
    </p:spTree>
    <p:extLst>
      <p:ext uri="{BB962C8B-B14F-4D97-AF65-F5344CB8AC3E}">
        <p14:creationId xmlns:p14="http://schemas.microsoft.com/office/powerpoint/2010/main" val="10068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of the body</a:t>
            </a:r>
          </a:p>
          <a:p>
            <a:r>
              <a:rPr lang="en-US" dirty="0" smtClean="0"/>
              <a:t> </a:t>
            </a:r>
            <a:r>
              <a:rPr lang="en-US" dirty="0"/>
              <a:t>Basic </a:t>
            </a:r>
            <a:r>
              <a:rPr lang="en-US" dirty="0" err="1"/>
              <a:t>locomotor</a:t>
            </a:r>
            <a:r>
              <a:rPr lang="en-US" dirty="0"/>
              <a:t> and axial movement skills</a:t>
            </a:r>
          </a:p>
          <a:p>
            <a:r>
              <a:rPr lang="en-US" dirty="0" smtClean="0"/>
              <a:t>Listen </a:t>
            </a:r>
            <a:r>
              <a:rPr lang="en-US" dirty="0"/>
              <a:t>to signals and respond to movement directions.</a:t>
            </a:r>
          </a:p>
        </p:txBody>
      </p:sp>
    </p:spTree>
    <p:extLst>
      <p:ext uri="{BB962C8B-B14F-4D97-AF65-F5344CB8AC3E}">
        <p14:creationId xmlns:p14="http://schemas.microsoft.com/office/powerpoint/2010/main" val="27940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Content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explore the joy of moving.</a:t>
            </a:r>
          </a:p>
          <a:p>
            <a:r>
              <a:rPr lang="en-US" dirty="0" smtClean="0"/>
              <a:t>I </a:t>
            </a:r>
            <a:r>
              <a:rPr lang="en-US" dirty="0"/>
              <a:t>can listen to signals and respond to movement directions.</a:t>
            </a:r>
          </a:p>
        </p:txBody>
      </p:sp>
    </p:spTree>
    <p:extLst>
      <p:ext uri="{BB962C8B-B14F-4D97-AF65-F5344CB8AC3E}">
        <p14:creationId xmlns:p14="http://schemas.microsoft.com/office/powerpoint/2010/main" val="30572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_united_futur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Design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856BE9-DC38-4AF0-8299-0B4606B49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United future design template</Template>
  <TotalTime>182</TotalTime>
  <Words>2809</Words>
  <Application>Microsoft Office PowerPoint</Application>
  <PresentationFormat>On-screen Show (4:3)</PresentationFormat>
  <Paragraphs>295</Paragraphs>
  <Slides>63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Times New Roman</vt:lpstr>
      <vt:lpstr>Verdana</vt:lpstr>
      <vt:lpstr>a_united_future</vt:lpstr>
      <vt:lpstr>Dance</vt:lpstr>
      <vt:lpstr>Standards</vt:lpstr>
      <vt:lpstr>Standards</vt:lpstr>
      <vt:lpstr>Standards</vt:lpstr>
      <vt:lpstr>Standards</vt:lpstr>
      <vt:lpstr>Kindergarten Dance Curriculum Map</vt:lpstr>
      <vt:lpstr>Emphasis Concepts:</vt:lpstr>
      <vt:lpstr>Skills:</vt:lpstr>
      <vt:lpstr>Dance Content Objectives</vt:lpstr>
      <vt:lpstr>Vocabulary</vt:lpstr>
      <vt:lpstr>Dance/Common Core  Language Objectives</vt:lpstr>
      <vt:lpstr>Dance/Common Core Language Objectives</vt:lpstr>
      <vt:lpstr>Lessons (Activities)</vt:lpstr>
      <vt:lpstr>Additional Resources</vt:lpstr>
      <vt:lpstr>1st grade Curriculum Map Dance</vt:lpstr>
      <vt:lpstr>Emphasis Concepts </vt:lpstr>
      <vt:lpstr>Skills</vt:lpstr>
      <vt:lpstr>Dance Content Objectives</vt:lpstr>
      <vt:lpstr>Vocabulary</vt:lpstr>
      <vt:lpstr>Lessons</vt:lpstr>
      <vt:lpstr>Additional Resources</vt:lpstr>
      <vt:lpstr>2nd grade Curriculum Map Dance</vt:lpstr>
      <vt:lpstr>Key Concepts</vt:lpstr>
      <vt:lpstr>Skills</vt:lpstr>
      <vt:lpstr>Dance Content Objectives</vt:lpstr>
      <vt:lpstr>Dance/Common Core Language Objectives</vt:lpstr>
      <vt:lpstr>Vocabulary</vt:lpstr>
      <vt:lpstr>Lessons (Activities)</vt:lpstr>
      <vt:lpstr>Additional Resources</vt:lpstr>
      <vt:lpstr>3rd grade Curriculum Map Dance</vt:lpstr>
      <vt:lpstr>Key Concepts</vt:lpstr>
      <vt:lpstr>Skills</vt:lpstr>
      <vt:lpstr>Dance Concept Objectives</vt:lpstr>
      <vt:lpstr>Dance/Common Core Language Objectives</vt:lpstr>
      <vt:lpstr>Vocabulary</vt:lpstr>
      <vt:lpstr>Lessons</vt:lpstr>
      <vt:lpstr>Additional Resources</vt:lpstr>
      <vt:lpstr>4th grade Curriculum Map Dance</vt:lpstr>
      <vt:lpstr>Key Concepts</vt:lpstr>
      <vt:lpstr>Skills</vt:lpstr>
      <vt:lpstr>Dance Content Objectives</vt:lpstr>
      <vt:lpstr>Dance/Common Core Language Objectives</vt:lpstr>
      <vt:lpstr>Vocabulary</vt:lpstr>
      <vt:lpstr>Lessons (Activities)</vt:lpstr>
      <vt:lpstr>Additional Resources</vt:lpstr>
      <vt:lpstr>5th grade Curriculum Map Dance</vt:lpstr>
      <vt:lpstr>Key Concepts:</vt:lpstr>
      <vt:lpstr>Skills</vt:lpstr>
      <vt:lpstr>Dance Content Objectives</vt:lpstr>
      <vt:lpstr>Dance/Common Core Language Objectives</vt:lpstr>
      <vt:lpstr>Vocabulary</vt:lpstr>
      <vt:lpstr>Lesson (Activities)</vt:lpstr>
      <vt:lpstr>Additional Resources</vt:lpstr>
      <vt:lpstr>6th grade curriculum Map Dance</vt:lpstr>
      <vt:lpstr>Key Concepts</vt:lpstr>
      <vt:lpstr>Skills</vt:lpstr>
      <vt:lpstr>Dance Content Objectives</vt:lpstr>
      <vt:lpstr>Dance/Common Core Language Objectives</vt:lpstr>
      <vt:lpstr>Vocabulary</vt:lpstr>
      <vt:lpstr>Lessons (Activities)</vt:lpstr>
      <vt:lpstr>Additional Resources</vt:lpstr>
      <vt:lpstr>PowerPoint Presentation</vt:lpstr>
      <vt:lpstr>PowerPoint Presentation</vt:lpstr>
    </vt:vector>
  </TitlesOfParts>
  <Company>Granite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Dance</dc:title>
  <dc:creator>Clements, Kristina</dc:creator>
  <cp:keywords/>
  <cp:lastModifiedBy>Clements, Kristina</cp:lastModifiedBy>
  <cp:revision>19</cp:revision>
  <dcterms:created xsi:type="dcterms:W3CDTF">2014-08-21T16:08:53Z</dcterms:created>
  <dcterms:modified xsi:type="dcterms:W3CDTF">2014-08-21T19:11:03Z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TC103367829990</vt:lpwstr>
  </property>
</Properties>
</file>